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4" r:id="rId3"/>
    <p:sldId id="301" r:id="rId4"/>
    <p:sldId id="265" r:id="rId5"/>
    <p:sldId id="266" r:id="rId6"/>
    <p:sldId id="269" r:id="rId7"/>
    <p:sldId id="272" r:id="rId8"/>
    <p:sldId id="273" r:id="rId9"/>
    <p:sldId id="274" r:id="rId10"/>
    <p:sldId id="275" r:id="rId11"/>
    <p:sldId id="270" r:id="rId12"/>
    <p:sldId id="271" r:id="rId13"/>
    <p:sldId id="276" r:id="rId14"/>
    <p:sldId id="277" r:id="rId15"/>
    <p:sldId id="278" r:id="rId16"/>
    <p:sldId id="279" r:id="rId17"/>
    <p:sldId id="280" r:id="rId18"/>
    <p:sldId id="281" r:id="rId19"/>
    <p:sldId id="282" r:id="rId20"/>
    <p:sldId id="285" r:id="rId21"/>
    <p:sldId id="283" r:id="rId22"/>
    <p:sldId id="284" r:id="rId23"/>
    <p:sldId id="286" r:id="rId24"/>
    <p:sldId id="287" r:id="rId25"/>
    <p:sldId id="288" r:id="rId26"/>
    <p:sldId id="291" r:id="rId27"/>
    <p:sldId id="289" r:id="rId28"/>
    <p:sldId id="294" r:id="rId29"/>
    <p:sldId id="292" r:id="rId30"/>
    <p:sldId id="293" r:id="rId31"/>
    <p:sldId id="290" r:id="rId32"/>
    <p:sldId id="295" r:id="rId33"/>
    <p:sldId id="297" r:id="rId34"/>
    <p:sldId id="296" r:id="rId35"/>
    <p:sldId id="298" r:id="rId36"/>
    <p:sldId id="29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7246"/>
    <a:srgbClr val="0016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5C1809-3C12-477C-9809-E8C893CBC2BF}" type="doc">
      <dgm:prSet loTypeId="urn:microsoft.com/office/officeart/2005/8/layout/vList6" loCatId="list" qsTypeId="urn:microsoft.com/office/officeart/2005/8/quickstyle/simple1" qsCatId="simple" csTypeId="urn:microsoft.com/office/officeart/2005/8/colors/colorful5" csCatId="colorful" phldr="1"/>
      <dgm:spPr/>
      <dgm:t>
        <a:bodyPr/>
        <a:lstStyle/>
        <a:p>
          <a:endParaRPr lang="en-US"/>
        </a:p>
      </dgm:t>
    </dgm:pt>
    <dgm:pt modelId="{CE639E1E-A205-4998-B77D-76C271A387CE}">
      <dgm:prSet phldrT="[Text]"/>
      <dgm:spPr/>
      <dgm:t>
        <a:bodyPr/>
        <a:lstStyle/>
        <a:p>
          <a:r>
            <a:rPr lang="en-US">
              <a:latin typeface="Cambria" panose="02040503050406030204" pitchFamily="18" charset="0"/>
              <a:ea typeface="Cambria" panose="02040503050406030204" pitchFamily="18" charset="0"/>
            </a:rPr>
            <a:t>Substitution Technique</a:t>
          </a:r>
          <a:endParaRPr lang="en-US" dirty="0"/>
        </a:p>
      </dgm:t>
    </dgm:pt>
    <dgm:pt modelId="{1F37C4F2-91FA-48D6-99BE-830C3A3724BB}" type="parTrans" cxnId="{D35957F9-96CC-4D19-84FC-7B27F0832B37}">
      <dgm:prSet/>
      <dgm:spPr/>
      <dgm:t>
        <a:bodyPr/>
        <a:lstStyle/>
        <a:p>
          <a:endParaRPr lang="en-US"/>
        </a:p>
      </dgm:t>
    </dgm:pt>
    <dgm:pt modelId="{5D5F0D26-51D0-4F2B-967E-927D7FF4EA72}" type="sibTrans" cxnId="{D35957F9-96CC-4D19-84FC-7B27F0832B37}">
      <dgm:prSet/>
      <dgm:spPr/>
      <dgm:t>
        <a:bodyPr/>
        <a:lstStyle/>
        <a:p>
          <a:endParaRPr lang="en-US"/>
        </a:p>
      </dgm:t>
    </dgm:pt>
    <dgm:pt modelId="{CDDE19E6-DEB4-482D-B52B-597C5C78990A}">
      <dgm:prSet phldrT="[Text]" custT="1"/>
      <dgm:spPr>
        <a:solidFill>
          <a:schemeClr val="accent2">
            <a:alpha val="90000"/>
          </a:schemeClr>
        </a:solidFill>
      </dgm:spPr>
      <dgm:t>
        <a:bodyPr/>
        <a:lstStyle/>
        <a:p>
          <a:r>
            <a:rPr lang="en-US" sz="2400" dirty="0">
              <a:latin typeface="Cambria" panose="02040503050406030204" pitchFamily="18" charset="0"/>
              <a:ea typeface="Cambria" panose="02040503050406030204" pitchFamily="18" charset="0"/>
            </a:rPr>
            <a:t>Caesar Cipher </a:t>
          </a:r>
        </a:p>
      </dgm:t>
    </dgm:pt>
    <dgm:pt modelId="{3B17D0C6-7054-4FC5-B61C-9BDA3F05478B}" type="parTrans" cxnId="{28253F3E-7DC1-44CA-A71A-7EBDD69B9DF3}">
      <dgm:prSet/>
      <dgm:spPr/>
      <dgm:t>
        <a:bodyPr/>
        <a:lstStyle/>
        <a:p>
          <a:endParaRPr lang="en-US"/>
        </a:p>
      </dgm:t>
    </dgm:pt>
    <dgm:pt modelId="{2B401E91-4310-48A6-B049-D9B5436B1645}" type="sibTrans" cxnId="{28253F3E-7DC1-44CA-A71A-7EBDD69B9DF3}">
      <dgm:prSet/>
      <dgm:spPr/>
      <dgm:t>
        <a:bodyPr/>
        <a:lstStyle/>
        <a:p>
          <a:endParaRPr lang="en-US"/>
        </a:p>
      </dgm:t>
    </dgm:pt>
    <dgm:pt modelId="{7818E320-EC46-440C-8A18-27FE8EDE18B0}">
      <dgm:prSet phldrT="[Text]" custT="1"/>
      <dgm:spPr>
        <a:solidFill>
          <a:schemeClr val="accent2">
            <a:alpha val="90000"/>
          </a:schemeClr>
        </a:solidFill>
      </dgm:spPr>
      <dgm:t>
        <a:bodyPr/>
        <a:lstStyle/>
        <a:p>
          <a:r>
            <a:rPr lang="en-US" sz="2400" dirty="0">
              <a:latin typeface="Cambria" panose="02040503050406030204" pitchFamily="18" charset="0"/>
              <a:ea typeface="Cambria" panose="02040503050406030204" pitchFamily="18" charset="0"/>
            </a:rPr>
            <a:t>Monoalphabetic Cipher</a:t>
          </a:r>
        </a:p>
      </dgm:t>
    </dgm:pt>
    <dgm:pt modelId="{1052D8EB-FE3A-43E4-896F-47A9D1FD83DD}" type="parTrans" cxnId="{0AA9D473-E915-4D2A-AF6F-08DC31B63575}">
      <dgm:prSet/>
      <dgm:spPr/>
      <dgm:t>
        <a:bodyPr/>
        <a:lstStyle/>
        <a:p>
          <a:endParaRPr lang="en-US"/>
        </a:p>
      </dgm:t>
    </dgm:pt>
    <dgm:pt modelId="{1A39150D-BE93-4C8B-A77E-BB79D397211B}" type="sibTrans" cxnId="{0AA9D473-E915-4D2A-AF6F-08DC31B63575}">
      <dgm:prSet/>
      <dgm:spPr/>
      <dgm:t>
        <a:bodyPr/>
        <a:lstStyle/>
        <a:p>
          <a:endParaRPr lang="en-US"/>
        </a:p>
      </dgm:t>
    </dgm:pt>
    <dgm:pt modelId="{1CD1AD1B-A426-47CE-9A68-A3C18AE82A0E}">
      <dgm:prSet phldrT="[Text]"/>
      <dgm:spPr/>
      <dgm:t>
        <a:bodyPr/>
        <a:lstStyle/>
        <a:p>
          <a:r>
            <a:rPr lang="en-US">
              <a:latin typeface="Cambria" panose="02040503050406030204" pitchFamily="18" charset="0"/>
              <a:ea typeface="Cambria" panose="02040503050406030204" pitchFamily="18" charset="0"/>
            </a:rPr>
            <a:t>Transposition Technique</a:t>
          </a:r>
          <a:endParaRPr lang="en-US" dirty="0"/>
        </a:p>
      </dgm:t>
    </dgm:pt>
    <dgm:pt modelId="{FB2FB834-F56E-44F6-9C28-B6A398C2D9FF}" type="parTrans" cxnId="{48F33A3D-5727-435C-84DF-F393D137F02C}">
      <dgm:prSet/>
      <dgm:spPr/>
      <dgm:t>
        <a:bodyPr/>
        <a:lstStyle/>
        <a:p>
          <a:endParaRPr lang="en-US"/>
        </a:p>
      </dgm:t>
    </dgm:pt>
    <dgm:pt modelId="{7D75E4E9-91B9-4E5D-877E-AAAC2BEA194A}" type="sibTrans" cxnId="{48F33A3D-5727-435C-84DF-F393D137F02C}">
      <dgm:prSet/>
      <dgm:spPr/>
      <dgm:t>
        <a:bodyPr/>
        <a:lstStyle/>
        <a:p>
          <a:endParaRPr lang="en-US"/>
        </a:p>
      </dgm:t>
    </dgm:pt>
    <dgm:pt modelId="{08FC9CFC-F4D6-422D-B94B-A96DE8FD04CF}">
      <dgm:prSet phldrT="[Text]" custT="1"/>
      <dgm:spPr>
        <a:solidFill>
          <a:schemeClr val="accent2">
            <a:lumMod val="60000"/>
            <a:lumOff val="40000"/>
            <a:alpha val="90000"/>
          </a:schemeClr>
        </a:solidFill>
      </dgm:spPr>
      <dgm:t>
        <a:bodyPr/>
        <a:lstStyle/>
        <a:p>
          <a:r>
            <a:rPr lang="en-US" sz="2400" dirty="0">
              <a:latin typeface="Cambria" panose="02040503050406030204" pitchFamily="18" charset="0"/>
              <a:ea typeface="Cambria" panose="02040503050406030204" pitchFamily="18" charset="0"/>
            </a:rPr>
            <a:t>Rail Fence</a:t>
          </a:r>
        </a:p>
      </dgm:t>
    </dgm:pt>
    <dgm:pt modelId="{51E309D9-C158-412D-ADC6-191D8B25C570}" type="parTrans" cxnId="{55B9DEB6-F9D3-4967-9249-B25ABFD35844}">
      <dgm:prSet/>
      <dgm:spPr/>
      <dgm:t>
        <a:bodyPr/>
        <a:lstStyle/>
        <a:p>
          <a:endParaRPr lang="en-US"/>
        </a:p>
      </dgm:t>
    </dgm:pt>
    <dgm:pt modelId="{8BB1E22A-43C5-4965-9467-0C314992228A}" type="sibTrans" cxnId="{55B9DEB6-F9D3-4967-9249-B25ABFD35844}">
      <dgm:prSet/>
      <dgm:spPr/>
      <dgm:t>
        <a:bodyPr/>
        <a:lstStyle/>
        <a:p>
          <a:endParaRPr lang="en-US"/>
        </a:p>
      </dgm:t>
    </dgm:pt>
    <dgm:pt modelId="{9ED4D21C-32E1-4FB8-99E8-124EFA6B038A}">
      <dgm:prSet phldrT="[Text]" custT="1"/>
      <dgm:spPr>
        <a:solidFill>
          <a:schemeClr val="accent2">
            <a:lumMod val="60000"/>
            <a:lumOff val="40000"/>
            <a:alpha val="90000"/>
          </a:schemeClr>
        </a:solidFill>
      </dgm:spPr>
      <dgm:t>
        <a:bodyPr/>
        <a:lstStyle/>
        <a:p>
          <a:r>
            <a:rPr lang="en-US" sz="2400" dirty="0">
              <a:latin typeface="Cambria" panose="02040503050406030204" pitchFamily="18" charset="0"/>
              <a:ea typeface="Cambria" panose="02040503050406030204" pitchFamily="18" charset="0"/>
            </a:rPr>
            <a:t>Row Column Transposition</a:t>
          </a:r>
        </a:p>
      </dgm:t>
    </dgm:pt>
    <dgm:pt modelId="{B747894B-6CF0-4297-AA8B-CAD753D34B06}" type="parTrans" cxnId="{FC75C437-BFCF-48D9-ACFB-B98BC7043DDB}">
      <dgm:prSet/>
      <dgm:spPr/>
      <dgm:t>
        <a:bodyPr/>
        <a:lstStyle/>
        <a:p>
          <a:endParaRPr lang="en-US"/>
        </a:p>
      </dgm:t>
    </dgm:pt>
    <dgm:pt modelId="{A6E073F5-E9FE-4436-A3A6-DDA47D7457DD}" type="sibTrans" cxnId="{FC75C437-BFCF-48D9-ACFB-B98BC7043DDB}">
      <dgm:prSet/>
      <dgm:spPr/>
      <dgm:t>
        <a:bodyPr/>
        <a:lstStyle/>
        <a:p>
          <a:endParaRPr lang="en-US"/>
        </a:p>
      </dgm:t>
    </dgm:pt>
    <dgm:pt modelId="{A75F9CD9-5923-42E1-915A-80E239BFB3DD}">
      <dgm:prSet phldrT="[Text]"/>
      <dgm:spPr>
        <a:solidFill>
          <a:schemeClr val="accent2">
            <a:alpha val="90000"/>
          </a:schemeClr>
        </a:solidFill>
      </dgm:spPr>
      <dgm:t>
        <a:bodyPr/>
        <a:lstStyle/>
        <a:p>
          <a:endParaRPr lang="en-US" sz="1500" dirty="0"/>
        </a:p>
      </dgm:t>
    </dgm:pt>
    <dgm:pt modelId="{B832F59B-CB0C-4716-A63F-BE0029826D3D}" type="parTrans" cxnId="{B4759875-7D33-4F3C-B732-82EE56B00571}">
      <dgm:prSet/>
      <dgm:spPr/>
      <dgm:t>
        <a:bodyPr/>
        <a:lstStyle/>
        <a:p>
          <a:endParaRPr lang="en-US"/>
        </a:p>
      </dgm:t>
    </dgm:pt>
    <dgm:pt modelId="{34EFE55C-84D1-445D-8A61-6295737A2E5D}" type="sibTrans" cxnId="{B4759875-7D33-4F3C-B732-82EE56B00571}">
      <dgm:prSet/>
      <dgm:spPr/>
      <dgm:t>
        <a:bodyPr/>
        <a:lstStyle/>
        <a:p>
          <a:endParaRPr lang="en-US"/>
        </a:p>
      </dgm:t>
    </dgm:pt>
    <dgm:pt modelId="{92E4AC08-CFBB-4D91-AF2B-87FD9CDA32A4}">
      <dgm:prSet phldrT="[Text]" custT="1"/>
      <dgm:spPr>
        <a:solidFill>
          <a:schemeClr val="accent2">
            <a:alpha val="90000"/>
          </a:schemeClr>
        </a:solidFill>
      </dgm:spPr>
      <dgm:t>
        <a:bodyPr/>
        <a:lstStyle/>
        <a:p>
          <a:r>
            <a:rPr lang="en-US" sz="2400" dirty="0">
              <a:latin typeface="Cambria" panose="02040503050406030204" pitchFamily="18" charset="0"/>
              <a:ea typeface="Cambria" panose="02040503050406030204" pitchFamily="18" charset="0"/>
            </a:rPr>
            <a:t>Playfair Cipher</a:t>
          </a:r>
        </a:p>
      </dgm:t>
    </dgm:pt>
    <dgm:pt modelId="{4B0AD29F-5AEF-4E35-A70F-FE433E9DC909}" type="parTrans" cxnId="{E6EBBFFD-474B-46B6-9629-9E88C5CFCFBF}">
      <dgm:prSet/>
      <dgm:spPr/>
      <dgm:t>
        <a:bodyPr/>
        <a:lstStyle/>
        <a:p>
          <a:endParaRPr lang="en-US"/>
        </a:p>
      </dgm:t>
    </dgm:pt>
    <dgm:pt modelId="{C51A3B44-A630-4125-8276-51376B94F8A3}" type="sibTrans" cxnId="{E6EBBFFD-474B-46B6-9629-9E88C5CFCFBF}">
      <dgm:prSet/>
      <dgm:spPr/>
      <dgm:t>
        <a:bodyPr/>
        <a:lstStyle/>
        <a:p>
          <a:endParaRPr lang="en-US"/>
        </a:p>
      </dgm:t>
    </dgm:pt>
    <dgm:pt modelId="{71F299BD-C9B6-42E5-8BF1-974AAB9758A7}">
      <dgm:prSet phldrT="[Text]"/>
      <dgm:spPr>
        <a:solidFill>
          <a:schemeClr val="accent2">
            <a:alpha val="90000"/>
          </a:schemeClr>
        </a:solidFill>
      </dgm:spPr>
      <dgm:t>
        <a:bodyPr/>
        <a:lstStyle/>
        <a:p>
          <a:endParaRPr lang="en-US" sz="1500" dirty="0"/>
        </a:p>
      </dgm:t>
    </dgm:pt>
    <dgm:pt modelId="{4A88C8DA-49E6-47E8-A6D2-6A389B3DEC42}" type="parTrans" cxnId="{3899C333-F750-497A-BBDA-B036391ECB41}">
      <dgm:prSet/>
      <dgm:spPr/>
      <dgm:t>
        <a:bodyPr/>
        <a:lstStyle/>
        <a:p>
          <a:endParaRPr lang="en-US"/>
        </a:p>
      </dgm:t>
    </dgm:pt>
    <dgm:pt modelId="{1186D417-70A2-4B66-B14C-2273BF91355E}" type="sibTrans" cxnId="{3899C333-F750-497A-BBDA-B036391ECB41}">
      <dgm:prSet/>
      <dgm:spPr/>
      <dgm:t>
        <a:bodyPr/>
        <a:lstStyle/>
        <a:p>
          <a:endParaRPr lang="en-US"/>
        </a:p>
      </dgm:t>
    </dgm:pt>
    <dgm:pt modelId="{E5812F60-1EC6-4670-99B1-5504E3141FC7}">
      <dgm:prSet phldrT="[Text]" custT="1"/>
      <dgm:spPr>
        <a:solidFill>
          <a:schemeClr val="accent2">
            <a:alpha val="90000"/>
          </a:schemeClr>
        </a:solidFill>
      </dgm:spPr>
      <dgm:t>
        <a:bodyPr/>
        <a:lstStyle/>
        <a:p>
          <a:r>
            <a:rPr lang="en-US" sz="2400" dirty="0">
              <a:latin typeface="Cambria" panose="02040503050406030204" pitchFamily="18" charset="0"/>
              <a:ea typeface="Cambria" panose="02040503050406030204" pitchFamily="18" charset="0"/>
            </a:rPr>
            <a:t>Hill Cipher</a:t>
          </a:r>
        </a:p>
      </dgm:t>
    </dgm:pt>
    <dgm:pt modelId="{A9EE184D-0A7E-4A14-88FF-D6499BE8F860}" type="parTrans" cxnId="{5F5E164D-406C-4828-A39D-0A8021E2658B}">
      <dgm:prSet/>
      <dgm:spPr/>
      <dgm:t>
        <a:bodyPr/>
        <a:lstStyle/>
        <a:p>
          <a:endParaRPr lang="en-US"/>
        </a:p>
      </dgm:t>
    </dgm:pt>
    <dgm:pt modelId="{7883C3AF-6F3B-439B-9E60-1A1169F2249F}" type="sibTrans" cxnId="{5F5E164D-406C-4828-A39D-0A8021E2658B}">
      <dgm:prSet/>
      <dgm:spPr/>
      <dgm:t>
        <a:bodyPr/>
        <a:lstStyle/>
        <a:p>
          <a:endParaRPr lang="en-US"/>
        </a:p>
      </dgm:t>
    </dgm:pt>
    <dgm:pt modelId="{EAF24598-3844-46CB-8BAB-5B70C3003FAD}">
      <dgm:prSet phldrT="[Text]"/>
      <dgm:spPr>
        <a:solidFill>
          <a:schemeClr val="accent2">
            <a:alpha val="90000"/>
          </a:schemeClr>
        </a:solidFill>
      </dgm:spPr>
      <dgm:t>
        <a:bodyPr/>
        <a:lstStyle/>
        <a:p>
          <a:endParaRPr lang="en-US" sz="1500" dirty="0"/>
        </a:p>
      </dgm:t>
    </dgm:pt>
    <dgm:pt modelId="{C7118CFC-2DDF-4B52-998D-76B4D7B07A51}" type="parTrans" cxnId="{4C037B9B-3AED-4D01-A982-F16FF0802788}">
      <dgm:prSet/>
      <dgm:spPr/>
      <dgm:t>
        <a:bodyPr/>
        <a:lstStyle/>
        <a:p>
          <a:endParaRPr lang="en-US"/>
        </a:p>
      </dgm:t>
    </dgm:pt>
    <dgm:pt modelId="{70444CF3-D4BF-4228-8A6B-C7AEAC513610}" type="sibTrans" cxnId="{4C037B9B-3AED-4D01-A982-F16FF0802788}">
      <dgm:prSet/>
      <dgm:spPr/>
      <dgm:t>
        <a:bodyPr/>
        <a:lstStyle/>
        <a:p>
          <a:endParaRPr lang="en-US"/>
        </a:p>
      </dgm:t>
    </dgm:pt>
    <dgm:pt modelId="{6B7B917C-90F8-4458-8EFA-C2BDE2112CE0}">
      <dgm:prSet phldrT="[Text]" custT="1"/>
      <dgm:spPr>
        <a:solidFill>
          <a:schemeClr val="accent2">
            <a:alpha val="90000"/>
          </a:schemeClr>
        </a:solidFill>
      </dgm:spPr>
      <dgm:t>
        <a:bodyPr/>
        <a:lstStyle/>
        <a:p>
          <a:r>
            <a:rPr lang="en-US" sz="2400" dirty="0">
              <a:latin typeface="Cambria" panose="02040503050406030204" pitchFamily="18" charset="0"/>
              <a:ea typeface="Cambria" panose="02040503050406030204" pitchFamily="18" charset="0"/>
            </a:rPr>
            <a:t>Polyalphabetic Cipher</a:t>
          </a:r>
        </a:p>
      </dgm:t>
    </dgm:pt>
    <dgm:pt modelId="{ECC31CDC-E436-40B4-90D2-330A9F894B92}" type="parTrans" cxnId="{CA3420F5-0BD3-49B5-81D5-46581CA8FBDC}">
      <dgm:prSet/>
      <dgm:spPr/>
      <dgm:t>
        <a:bodyPr/>
        <a:lstStyle/>
        <a:p>
          <a:endParaRPr lang="en-US"/>
        </a:p>
      </dgm:t>
    </dgm:pt>
    <dgm:pt modelId="{F2CBED6B-B944-4855-A0B8-B07660F2E369}" type="sibTrans" cxnId="{CA3420F5-0BD3-49B5-81D5-46581CA8FBDC}">
      <dgm:prSet/>
      <dgm:spPr/>
      <dgm:t>
        <a:bodyPr/>
        <a:lstStyle/>
        <a:p>
          <a:endParaRPr lang="en-US"/>
        </a:p>
      </dgm:t>
    </dgm:pt>
    <dgm:pt modelId="{B6A19BED-8E1F-4204-B9F1-AE77E0542270}">
      <dgm:prSet phldrT="[Text]" custT="1"/>
      <dgm:spPr>
        <a:solidFill>
          <a:schemeClr val="accent2">
            <a:alpha val="90000"/>
          </a:schemeClr>
        </a:solidFill>
      </dgm:spPr>
      <dgm:t>
        <a:bodyPr/>
        <a:lstStyle/>
        <a:p>
          <a:endParaRPr lang="en-US" sz="1800" dirty="0">
            <a:latin typeface="Cambria" panose="02040503050406030204" pitchFamily="18" charset="0"/>
            <a:ea typeface="Cambria" panose="02040503050406030204" pitchFamily="18" charset="0"/>
          </a:endParaRPr>
        </a:p>
      </dgm:t>
    </dgm:pt>
    <dgm:pt modelId="{31A6737D-4F27-4A5F-861D-4941CB25503C}" type="parTrans" cxnId="{D254336C-6C81-49BE-BA4E-F931712B826F}">
      <dgm:prSet/>
      <dgm:spPr/>
      <dgm:t>
        <a:bodyPr/>
        <a:lstStyle/>
        <a:p>
          <a:endParaRPr lang="en-US"/>
        </a:p>
      </dgm:t>
    </dgm:pt>
    <dgm:pt modelId="{FEBD9681-CF9E-4B91-89B7-AD789D001CC6}" type="sibTrans" cxnId="{D254336C-6C81-49BE-BA4E-F931712B826F}">
      <dgm:prSet/>
      <dgm:spPr/>
      <dgm:t>
        <a:bodyPr/>
        <a:lstStyle/>
        <a:p>
          <a:endParaRPr lang="en-US"/>
        </a:p>
      </dgm:t>
    </dgm:pt>
    <dgm:pt modelId="{BED98521-F301-4934-8315-39698B153836}">
      <dgm:prSet phldrT="[Text]" custT="1"/>
      <dgm:spPr>
        <a:solidFill>
          <a:schemeClr val="accent2">
            <a:alpha val="90000"/>
          </a:schemeClr>
        </a:solidFill>
      </dgm:spPr>
      <dgm:t>
        <a:bodyPr/>
        <a:lstStyle/>
        <a:p>
          <a:r>
            <a:rPr lang="en-US" sz="2400" dirty="0">
              <a:latin typeface="Cambria" panose="02040503050406030204" pitchFamily="18" charset="0"/>
              <a:ea typeface="Cambria" panose="02040503050406030204" pitchFamily="18" charset="0"/>
            </a:rPr>
            <a:t>One-Time Pad</a:t>
          </a:r>
        </a:p>
      </dgm:t>
    </dgm:pt>
    <dgm:pt modelId="{2D1DB04E-A107-420F-8831-DE853C0266F7}" type="parTrans" cxnId="{7EC21CFF-AF14-46FA-BFBC-EF0C21868B9B}">
      <dgm:prSet/>
      <dgm:spPr/>
      <dgm:t>
        <a:bodyPr/>
        <a:lstStyle/>
        <a:p>
          <a:endParaRPr lang="en-US"/>
        </a:p>
      </dgm:t>
    </dgm:pt>
    <dgm:pt modelId="{ACC2EDE5-F194-4982-B7B3-7A77444C7DF8}" type="sibTrans" cxnId="{7EC21CFF-AF14-46FA-BFBC-EF0C21868B9B}">
      <dgm:prSet/>
      <dgm:spPr/>
      <dgm:t>
        <a:bodyPr/>
        <a:lstStyle/>
        <a:p>
          <a:endParaRPr lang="en-US"/>
        </a:p>
      </dgm:t>
    </dgm:pt>
    <dgm:pt modelId="{90537504-DC2C-4C95-86E7-BEA5C3BD9117}" type="pres">
      <dgm:prSet presAssocID="{445C1809-3C12-477C-9809-E8C893CBC2BF}" presName="Name0" presStyleCnt="0">
        <dgm:presLayoutVars>
          <dgm:dir/>
          <dgm:animLvl val="lvl"/>
          <dgm:resizeHandles/>
        </dgm:presLayoutVars>
      </dgm:prSet>
      <dgm:spPr/>
    </dgm:pt>
    <dgm:pt modelId="{40776712-895E-418A-B751-3E45ADF47389}" type="pres">
      <dgm:prSet presAssocID="{CE639E1E-A205-4998-B77D-76C271A387CE}" presName="linNode" presStyleCnt="0"/>
      <dgm:spPr/>
    </dgm:pt>
    <dgm:pt modelId="{7D81175F-14DB-465F-AA51-CBFAA4964105}" type="pres">
      <dgm:prSet presAssocID="{CE639E1E-A205-4998-B77D-76C271A387CE}" presName="parentShp" presStyleLbl="node1" presStyleIdx="0" presStyleCnt="2" custScaleY="120996">
        <dgm:presLayoutVars>
          <dgm:bulletEnabled val="1"/>
        </dgm:presLayoutVars>
      </dgm:prSet>
      <dgm:spPr/>
    </dgm:pt>
    <dgm:pt modelId="{76540341-375C-4303-9A83-CD12BFA7FD85}" type="pres">
      <dgm:prSet presAssocID="{CE639E1E-A205-4998-B77D-76C271A387CE}" presName="childShp" presStyleLbl="bgAccFollowNode1" presStyleIdx="0" presStyleCnt="2" custScaleY="149621" custLinFactNeighborY="3465">
        <dgm:presLayoutVars>
          <dgm:bulletEnabled val="1"/>
        </dgm:presLayoutVars>
      </dgm:prSet>
      <dgm:spPr/>
    </dgm:pt>
    <dgm:pt modelId="{5938BB5F-CD6B-4682-ABB1-422862B677BE}" type="pres">
      <dgm:prSet presAssocID="{5D5F0D26-51D0-4F2B-967E-927D7FF4EA72}" presName="spacing" presStyleCnt="0"/>
      <dgm:spPr/>
    </dgm:pt>
    <dgm:pt modelId="{658444AB-B626-4C67-A797-47391D00E641}" type="pres">
      <dgm:prSet presAssocID="{1CD1AD1B-A426-47CE-9A68-A3C18AE82A0E}" presName="linNode" presStyleCnt="0"/>
      <dgm:spPr/>
    </dgm:pt>
    <dgm:pt modelId="{725382EB-657A-404F-AC8B-2526DC56BF54}" type="pres">
      <dgm:prSet presAssocID="{1CD1AD1B-A426-47CE-9A68-A3C18AE82A0E}" presName="parentShp" presStyleLbl="node1" presStyleIdx="1" presStyleCnt="2">
        <dgm:presLayoutVars>
          <dgm:bulletEnabled val="1"/>
        </dgm:presLayoutVars>
      </dgm:prSet>
      <dgm:spPr/>
    </dgm:pt>
    <dgm:pt modelId="{02738B2B-93C2-48F7-A3E2-EEB1CE136458}" type="pres">
      <dgm:prSet presAssocID="{1CD1AD1B-A426-47CE-9A68-A3C18AE82A0E}" presName="childShp" presStyleLbl="bgAccFollowNode1" presStyleIdx="1" presStyleCnt="2" custScaleY="81381">
        <dgm:presLayoutVars>
          <dgm:bulletEnabled val="1"/>
        </dgm:presLayoutVars>
      </dgm:prSet>
      <dgm:spPr/>
    </dgm:pt>
  </dgm:ptLst>
  <dgm:cxnLst>
    <dgm:cxn modelId="{1CC75700-D206-4B36-B02E-4A25676C396D}" type="presOf" srcId="{B6A19BED-8E1F-4204-B9F1-AE77E0542270}" destId="{76540341-375C-4303-9A83-CD12BFA7FD85}" srcOrd="0" destOrd="6" presId="urn:microsoft.com/office/officeart/2005/8/layout/vList6"/>
    <dgm:cxn modelId="{A83FDE12-1C50-46C0-AC05-C36B473C414D}" type="presOf" srcId="{A75F9CD9-5923-42E1-915A-80E239BFB3DD}" destId="{76540341-375C-4303-9A83-CD12BFA7FD85}" srcOrd="0" destOrd="9" presId="urn:microsoft.com/office/officeart/2005/8/layout/vList6"/>
    <dgm:cxn modelId="{43C48919-E817-4318-AC8A-6ADB06A9C62A}" type="presOf" srcId="{71F299BD-C9B6-42E5-8BF1-974AAB9758A7}" destId="{76540341-375C-4303-9A83-CD12BFA7FD85}" srcOrd="0" destOrd="8" presId="urn:microsoft.com/office/officeart/2005/8/layout/vList6"/>
    <dgm:cxn modelId="{4E93131B-FF1F-4FA9-834E-175500DEC0F5}" type="presOf" srcId="{445C1809-3C12-477C-9809-E8C893CBC2BF}" destId="{90537504-DC2C-4C95-86E7-BEA5C3BD9117}" srcOrd="0" destOrd="0" presId="urn:microsoft.com/office/officeart/2005/8/layout/vList6"/>
    <dgm:cxn modelId="{3899C333-F750-497A-BBDA-B036391ECB41}" srcId="{CE639E1E-A205-4998-B77D-76C271A387CE}" destId="{71F299BD-C9B6-42E5-8BF1-974AAB9758A7}" srcOrd="8" destOrd="0" parTransId="{4A88C8DA-49E6-47E8-A6D2-6A389B3DEC42}" sibTransId="{1186D417-70A2-4B66-B14C-2273BF91355E}"/>
    <dgm:cxn modelId="{FC75C437-BFCF-48D9-ACFB-B98BC7043DDB}" srcId="{1CD1AD1B-A426-47CE-9A68-A3C18AE82A0E}" destId="{9ED4D21C-32E1-4FB8-99E8-124EFA6B038A}" srcOrd="1" destOrd="0" parTransId="{B747894B-6CF0-4297-AA8B-CAD753D34B06}" sibTransId="{A6E073F5-E9FE-4436-A3A6-DDA47D7457DD}"/>
    <dgm:cxn modelId="{48F33A3D-5727-435C-84DF-F393D137F02C}" srcId="{445C1809-3C12-477C-9809-E8C893CBC2BF}" destId="{1CD1AD1B-A426-47CE-9A68-A3C18AE82A0E}" srcOrd="1" destOrd="0" parTransId="{FB2FB834-F56E-44F6-9C28-B6A398C2D9FF}" sibTransId="{7D75E4E9-91B9-4E5D-877E-AAAC2BEA194A}"/>
    <dgm:cxn modelId="{28253F3E-7DC1-44CA-A71A-7EBDD69B9DF3}" srcId="{CE639E1E-A205-4998-B77D-76C271A387CE}" destId="{CDDE19E6-DEB4-482D-B52B-597C5C78990A}" srcOrd="0" destOrd="0" parTransId="{3B17D0C6-7054-4FC5-B61C-9BDA3F05478B}" sibTransId="{2B401E91-4310-48A6-B049-D9B5436B1645}"/>
    <dgm:cxn modelId="{D254336C-6C81-49BE-BA4E-F931712B826F}" srcId="{CE639E1E-A205-4998-B77D-76C271A387CE}" destId="{B6A19BED-8E1F-4204-B9F1-AE77E0542270}" srcOrd="6" destOrd="0" parTransId="{31A6737D-4F27-4A5F-861D-4941CB25503C}" sibTransId="{FEBD9681-CF9E-4B91-89B7-AD789D001CC6}"/>
    <dgm:cxn modelId="{5F5E164D-406C-4828-A39D-0A8021E2658B}" srcId="{CE639E1E-A205-4998-B77D-76C271A387CE}" destId="{E5812F60-1EC6-4670-99B1-5504E3141FC7}" srcOrd="3" destOrd="0" parTransId="{A9EE184D-0A7E-4A14-88FF-D6499BE8F860}" sibTransId="{7883C3AF-6F3B-439B-9E60-1A1169F2249F}"/>
    <dgm:cxn modelId="{26F9E151-2DCE-4F02-8488-8AC94900CAAC}" type="presOf" srcId="{08FC9CFC-F4D6-422D-B94B-A96DE8FD04CF}" destId="{02738B2B-93C2-48F7-A3E2-EEB1CE136458}" srcOrd="0" destOrd="0" presId="urn:microsoft.com/office/officeart/2005/8/layout/vList6"/>
    <dgm:cxn modelId="{0AA9D473-E915-4D2A-AF6F-08DC31B63575}" srcId="{CE639E1E-A205-4998-B77D-76C271A387CE}" destId="{7818E320-EC46-440C-8A18-27FE8EDE18B0}" srcOrd="1" destOrd="0" parTransId="{1052D8EB-FE3A-43E4-896F-47A9D1FD83DD}" sibTransId="{1A39150D-BE93-4C8B-A77E-BB79D397211B}"/>
    <dgm:cxn modelId="{B4759875-7D33-4F3C-B732-82EE56B00571}" srcId="{CE639E1E-A205-4998-B77D-76C271A387CE}" destId="{A75F9CD9-5923-42E1-915A-80E239BFB3DD}" srcOrd="9" destOrd="0" parTransId="{B832F59B-CB0C-4716-A63F-BE0029826D3D}" sibTransId="{34EFE55C-84D1-445D-8A61-6295737A2E5D}"/>
    <dgm:cxn modelId="{80620087-6ED0-403D-AF57-E9CBD5808B5D}" type="presOf" srcId="{7818E320-EC46-440C-8A18-27FE8EDE18B0}" destId="{76540341-375C-4303-9A83-CD12BFA7FD85}" srcOrd="0" destOrd="1" presId="urn:microsoft.com/office/officeart/2005/8/layout/vList6"/>
    <dgm:cxn modelId="{4C037B9B-3AED-4D01-A982-F16FF0802788}" srcId="{CE639E1E-A205-4998-B77D-76C271A387CE}" destId="{EAF24598-3844-46CB-8BAB-5B70C3003FAD}" srcOrd="7" destOrd="0" parTransId="{C7118CFC-2DDF-4B52-998D-76B4D7B07A51}" sibTransId="{70444CF3-D4BF-4228-8A6B-C7AEAC513610}"/>
    <dgm:cxn modelId="{FA1385AA-7A42-477B-B87D-30EDCC6B7520}" type="presOf" srcId="{92E4AC08-CFBB-4D91-AF2B-87FD9CDA32A4}" destId="{76540341-375C-4303-9A83-CD12BFA7FD85}" srcOrd="0" destOrd="2" presId="urn:microsoft.com/office/officeart/2005/8/layout/vList6"/>
    <dgm:cxn modelId="{55B9DEB6-F9D3-4967-9249-B25ABFD35844}" srcId="{1CD1AD1B-A426-47CE-9A68-A3C18AE82A0E}" destId="{08FC9CFC-F4D6-422D-B94B-A96DE8FD04CF}" srcOrd="0" destOrd="0" parTransId="{51E309D9-C158-412D-ADC6-191D8B25C570}" sibTransId="{8BB1E22A-43C5-4965-9467-0C314992228A}"/>
    <dgm:cxn modelId="{9D3288C8-67AE-489D-941B-6BEBA5C61E91}" type="presOf" srcId="{9ED4D21C-32E1-4FB8-99E8-124EFA6B038A}" destId="{02738B2B-93C2-48F7-A3E2-EEB1CE136458}" srcOrd="0" destOrd="1" presId="urn:microsoft.com/office/officeart/2005/8/layout/vList6"/>
    <dgm:cxn modelId="{5950F6C8-E021-4973-9155-3604570B6BE5}" type="presOf" srcId="{CE639E1E-A205-4998-B77D-76C271A387CE}" destId="{7D81175F-14DB-465F-AA51-CBFAA4964105}" srcOrd="0" destOrd="0" presId="urn:microsoft.com/office/officeart/2005/8/layout/vList6"/>
    <dgm:cxn modelId="{FEECE9CC-25EA-42A9-8EBF-4F18706A1335}" type="presOf" srcId="{6B7B917C-90F8-4458-8EFA-C2BDE2112CE0}" destId="{76540341-375C-4303-9A83-CD12BFA7FD85}" srcOrd="0" destOrd="4" presId="urn:microsoft.com/office/officeart/2005/8/layout/vList6"/>
    <dgm:cxn modelId="{95948CCE-71E0-411E-95A2-DB6F0C43AE90}" type="presOf" srcId="{CDDE19E6-DEB4-482D-B52B-597C5C78990A}" destId="{76540341-375C-4303-9A83-CD12BFA7FD85}" srcOrd="0" destOrd="0" presId="urn:microsoft.com/office/officeart/2005/8/layout/vList6"/>
    <dgm:cxn modelId="{4ACD6BE2-7840-42B6-8665-9D4DE64E01D0}" type="presOf" srcId="{EAF24598-3844-46CB-8BAB-5B70C3003FAD}" destId="{76540341-375C-4303-9A83-CD12BFA7FD85}" srcOrd="0" destOrd="7" presId="urn:microsoft.com/office/officeart/2005/8/layout/vList6"/>
    <dgm:cxn modelId="{59C6D4E6-6B16-4A6C-8032-65005935D2CE}" type="presOf" srcId="{E5812F60-1EC6-4670-99B1-5504E3141FC7}" destId="{76540341-375C-4303-9A83-CD12BFA7FD85}" srcOrd="0" destOrd="3" presId="urn:microsoft.com/office/officeart/2005/8/layout/vList6"/>
    <dgm:cxn modelId="{CA3420F5-0BD3-49B5-81D5-46581CA8FBDC}" srcId="{CE639E1E-A205-4998-B77D-76C271A387CE}" destId="{6B7B917C-90F8-4458-8EFA-C2BDE2112CE0}" srcOrd="4" destOrd="0" parTransId="{ECC31CDC-E436-40B4-90D2-330A9F894B92}" sibTransId="{F2CBED6B-B944-4855-A0B8-B07660F2E369}"/>
    <dgm:cxn modelId="{BD958FF7-E635-4777-8DEF-B05DD6B82FC6}" type="presOf" srcId="{BED98521-F301-4934-8315-39698B153836}" destId="{76540341-375C-4303-9A83-CD12BFA7FD85}" srcOrd="0" destOrd="5" presId="urn:microsoft.com/office/officeart/2005/8/layout/vList6"/>
    <dgm:cxn modelId="{C4D566F9-B799-4AA4-B7C8-167F7DAD7449}" type="presOf" srcId="{1CD1AD1B-A426-47CE-9A68-A3C18AE82A0E}" destId="{725382EB-657A-404F-AC8B-2526DC56BF54}" srcOrd="0" destOrd="0" presId="urn:microsoft.com/office/officeart/2005/8/layout/vList6"/>
    <dgm:cxn modelId="{D35957F9-96CC-4D19-84FC-7B27F0832B37}" srcId="{445C1809-3C12-477C-9809-E8C893CBC2BF}" destId="{CE639E1E-A205-4998-B77D-76C271A387CE}" srcOrd="0" destOrd="0" parTransId="{1F37C4F2-91FA-48D6-99BE-830C3A3724BB}" sibTransId="{5D5F0D26-51D0-4F2B-967E-927D7FF4EA72}"/>
    <dgm:cxn modelId="{E6EBBFFD-474B-46B6-9629-9E88C5CFCFBF}" srcId="{CE639E1E-A205-4998-B77D-76C271A387CE}" destId="{92E4AC08-CFBB-4D91-AF2B-87FD9CDA32A4}" srcOrd="2" destOrd="0" parTransId="{4B0AD29F-5AEF-4E35-A70F-FE433E9DC909}" sibTransId="{C51A3B44-A630-4125-8276-51376B94F8A3}"/>
    <dgm:cxn modelId="{7EC21CFF-AF14-46FA-BFBC-EF0C21868B9B}" srcId="{CE639E1E-A205-4998-B77D-76C271A387CE}" destId="{BED98521-F301-4934-8315-39698B153836}" srcOrd="5" destOrd="0" parTransId="{2D1DB04E-A107-420F-8831-DE853C0266F7}" sibTransId="{ACC2EDE5-F194-4982-B7B3-7A77444C7DF8}"/>
    <dgm:cxn modelId="{DDB8AEEE-7DAB-44D8-A412-D71F6FEC880B}" type="presParOf" srcId="{90537504-DC2C-4C95-86E7-BEA5C3BD9117}" destId="{40776712-895E-418A-B751-3E45ADF47389}" srcOrd="0" destOrd="0" presId="urn:microsoft.com/office/officeart/2005/8/layout/vList6"/>
    <dgm:cxn modelId="{8E2F2093-F8E8-4F85-A7D5-D27486D18EF1}" type="presParOf" srcId="{40776712-895E-418A-B751-3E45ADF47389}" destId="{7D81175F-14DB-465F-AA51-CBFAA4964105}" srcOrd="0" destOrd="0" presId="urn:microsoft.com/office/officeart/2005/8/layout/vList6"/>
    <dgm:cxn modelId="{885B2A2D-9444-4551-961E-E45B1D194492}" type="presParOf" srcId="{40776712-895E-418A-B751-3E45ADF47389}" destId="{76540341-375C-4303-9A83-CD12BFA7FD85}" srcOrd="1" destOrd="0" presId="urn:microsoft.com/office/officeart/2005/8/layout/vList6"/>
    <dgm:cxn modelId="{2B4FA617-39E4-42C8-BF36-100E57453674}" type="presParOf" srcId="{90537504-DC2C-4C95-86E7-BEA5C3BD9117}" destId="{5938BB5F-CD6B-4682-ABB1-422862B677BE}" srcOrd="1" destOrd="0" presId="urn:microsoft.com/office/officeart/2005/8/layout/vList6"/>
    <dgm:cxn modelId="{E5AFF23D-B190-4EF3-8E99-0D7CEE8E5765}" type="presParOf" srcId="{90537504-DC2C-4C95-86E7-BEA5C3BD9117}" destId="{658444AB-B626-4C67-A797-47391D00E641}" srcOrd="2" destOrd="0" presId="urn:microsoft.com/office/officeart/2005/8/layout/vList6"/>
    <dgm:cxn modelId="{C05B9ACD-8F6B-4299-B95F-DA5347B16790}" type="presParOf" srcId="{658444AB-B626-4C67-A797-47391D00E641}" destId="{725382EB-657A-404F-AC8B-2526DC56BF54}" srcOrd="0" destOrd="0" presId="urn:microsoft.com/office/officeart/2005/8/layout/vList6"/>
    <dgm:cxn modelId="{9DD64633-B9DC-4555-9EC5-4ED973DEA4A2}" type="presParOf" srcId="{658444AB-B626-4C67-A797-47391D00E641}" destId="{02738B2B-93C2-48F7-A3E2-EEB1CE136458}"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40341-375C-4303-9A83-CD12BFA7FD85}">
      <dsp:nvSpPr>
        <dsp:cNvPr id="0" name=""/>
        <dsp:cNvSpPr/>
      </dsp:nvSpPr>
      <dsp:spPr>
        <a:xfrm>
          <a:off x="4346223" y="73117"/>
          <a:ext cx="6503434" cy="3035712"/>
        </a:xfrm>
        <a:prstGeom prst="rightArrow">
          <a:avLst>
            <a:gd name="adj1" fmla="val 75000"/>
            <a:gd name="adj2" fmla="val 50000"/>
          </a:avLst>
        </a:prstGeom>
        <a:solidFill>
          <a:schemeClr val="accent2">
            <a:alpha val="9000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Cambria" panose="02040503050406030204" pitchFamily="18" charset="0"/>
              <a:ea typeface="Cambria" panose="02040503050406030204" pitchFamily="18" charset="0"/>
            </a:rPr>
            <a:t>Caesar Cipher </a:t>
          </a:r>
        </a:p>
        <a:p>
          <a:pPr marL="228600" lvl="1" indent="-228600" algn="l" defTabSz="1066800">
            <a:lnSpc>
              <a:spcPct val="90000"/>
            </a:lnSpc>
            <a:spcBef>
              <a:spcPct val="0"/>
            </a:spcBef>
            <a:spcAft>
              <a:spcPct val="15000"/>
            </a:spcAft>
            <a:buChar char="•"/>
          </a:pPr>
          <a:r>
            <a:rPr lang="en-US" sz="2400" kern="1200" dirty="0">
              <a:latin typeface="Cambria" panose="02040503050406030204" pitchFamily="18" charset="0"/>
              <a:ea typeface="Cambria" panose="02040503050406030204" pitchFamily="18" charset="0"/>
            </a:rPr>
            <a:t>Monoalphabetic Cipher</a:t>
          </a:r>
        </a:p>
        <a:p>
          <a:pPr marL="228600" lvl="1" indent="-228600" algn="l" defTabSz="1066800">
            <a:lnSpc>
              <a:spcPct val="90000"/>
            </a:lnSpc>
            <a:spcBef>
              <a:spcPct val="0"/>
            </a:spcBef>
            <a:spcAft>
              <a:spcPct val="15000"/>
            </a:spcAft>
            <a:buChar char="•"/>
          </a:pPr>
          <a:r>
            <a:rPr lang="en-US" sz="2400" kern="1200" dirty="0">
              <a:latin typeface="Cambria" panose="02040503050406030204" pitchFamily="18" charset="0"/>
              <a:ea typeface="Cambria" panose="02040503050406030204" pitchFamily="18" charset="0"/>
            </a:rPr>
            <a:t>Playfair Cipher</a:t>
          </a:r>
        </a:p>
        <a:p>
          <a:pPr marL="228600" lvl="1" indent="-228600" algn="l" defTabSz="1066800">
            <a:lnSpc>
              <a:spcPct val="90000"/>
            </a:lnSpc>
            <a:spcBef>
              <a:spcPct val="0"/>
            </a:spcBef>
            <a:spcAft>
              <a:spcPct val="15000"/>
            </a:spcAft>
            <a:buChar char="•"/>
          </a:pPr>
          <a:r>
            <a:rPr lang="en-US" sz="2400" kern="1200" dirty="0">
              <a:latin typeface="Cambria" panose="02040503050406030204" pitchFamily="18" charset="0"/>
              <a:ea typeface="Cambria" panose="02040503050406030204" pitchFamily="18" charset="0"/>
            </a:rPr>
            <a:t>Hill Cipher</a:t>
          </a:r>
        </a:p>
        <a:p>
          <a:pPr marL="228600" lvl="1" indent="-228600" algn="l" defTabSz="1066800">
            <a:lnSpc>
              <a:spcPct val="90000"/>
            </a:lnSpc>
            <a:spcBef>
              <a:spcPct val="0"/>
            </a:spcBef>
            <a:spcAft>
              <a:spcPct val="15000"/>
            </a:spcAft>
            <a:buChar char="•"/>
          </a:pPr>
          <a:r>
            <a:rPr lang="en-US" sz="2400" kern="1200" dirty="0">
              <a:latin typeface="Cambria" panose="02040503050406030204" pitchFamily="18" charset="0"/>
              <a:ea typeface="Cambria" panose="02040503050406030204" pitchFamily="18" charset="0"/>
            </a:rPr>
            <a:t>Polyalphabetic Cipher</a:t>
          </a:r>
        </a:p>
        <a:p>
          <a:pPr marL="228600" lvl="1" indent="-228600" algn="l" defTabSz="1066800">
            <a:lnSpc>
              <a:spcPct val="90000"/>
            </a:lnSpc>
            <a:spcBef>
              <a:spcPct val="0"/>
            </a:spcBef>
            <a:spcAft>
              <a:spcPct val="15000"/>
            </a:spcAft>
            <a:buChar char="•"/>
          </a:pPr>
          <a:r>
            <a:rPr lang="en-US" sz="2400" kern="1200" dirty="0">
              <a:latin typeface="Cambria" panose="02040503050406030204" pitchFamily="18" charset="0"/>
              <a:ea typeface="Cambria" panose="02040503050406030204" pitchFamily="18" charset="0"/>
            </a:rPr>
            <a:t>One-Time Pad</a:t>
          </a:r>
        </a:p>
        <a:p>
          <a:pPr marL="171450" lvl="1" indent="-171450" algn="l" defTabSz="800100">
            <a:lnSpc>
              <a:spcPct val="90000"/>
            </a:lnSpc>
            <a:spcBef>
              <a:spcPct val="0"/>
            </a:spcBef>
            <a:spcAft>
              <a:spcPct val="15000"/>
            </a:spcAft>
            <a:buChar char="•"/>
          </a:pPr>
          <a:endParaRPr lang="en-US" sz="1800" kern="1200" dirty="0">
            <a:latin typeface="Cambria" panose="02040503050406030204" pitchFamily="18" charset="0"/>
            <a:ea typeface="Cambria" panose="02040503050406030204" pitchFamily="18" charset="0"/>
          </a:endParaRPr>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endParaRPr lang="en-US" sz="1500" kern="1200" dirty="0"/>
        </a:p>
      </dsp:txBody>
      <dsp:txXfrm>
        <a:off x="4346223" y="452581"/>
        <a:ext cx="5365042" cy="2276784"/>
      </dsp:txXfrm>
    </dsp:sp>
    <dsp:sp modelId="{7D81175F-14DB-465F-AA51-CBFAA4964105}">
      <dsp:nvSpPr>
        <dsp:cNvPr id="0" name=""/>
        <dsp:cNvSpPr/>
      </dsp:nvSpPr>
      <dsp:spPr>
        <a:xfrm>
          <a:off x="10600" y="293206"/>
          <a:ext cx="4335622" cy="24549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a:latin typeface="Cambria" panose="02040503050406030204" pitchFamily="18" charset="0"/>
              <a:ea typeface="Cambria" panose="02040503050406030204" pitchFamily="18" charset="0"/>
            </a:rPr>
            <a:t>Substitution Technique</a:t>
          </a:r>
          <a:endParaRPr lang="en-US" sz="4700" kern="1200" dirty="0"/>
        </a:p>
      </dsp:txBody>
      <dsp:txXfrm>
        <a:off x="130440" y="413046"/>
        <a:ext cx="4095942" cy="2215250"/>
      </dsp:txXfrm>
    </dsp:sp>
    <dsp:sp modelId="{02738B2B-93C2-48F7-A3E2-EEB1CE136458}">
      <dsp:nvSpPr>
        <dsp:cNvPr id="0" name=""/>
        <dsp:cNvSpPr/>
      </dsp:nvSpPr>
      <dsp:spPr>
        <a:xfrm>
          <a:off x="4344103" y="3430304"/>
          <a:ext cx="6516154" cy="1651167"/>
        </a:xfrm>
        <a:prstGeom prst="rightArrow">
          <a:avLst>
            <a:gd name="adj1" fmla="val 75000"/>
            <a:gd name="adj2" fmla="val 50000"/>
          </a:avLst>
        </a:prstGeom>
        <a:solidFill>
          <a:schemeClr val="accent2">
            <a:lumMod val="60000"/>
            <a:lumOff val="40000"/>
            <a:alpha val="9000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latin typeface="Cambria" panose="02040503050406030204" pitchFamily="18" charset="0"/>
              <a:ea typeface="Cambria" panose="02040503050406030204" pitchFamily="18" charset="0"/>
            </a:rPr>
            <a:t>Rail Fence</a:t>
          </a:r>
        </a:p>
        <a:p>
          <a:pPr marL="228600" lvl="1" indent="-228600" algn="l" defTabSz="1066800">
            <a:lnSpc>
              <a:spcPct val="90000"/>
            </a:lnSpc>
            <a:spcBef>
              <a:spcPct val="0"/>
            </a:spcBef>
            <a:spcAft>
              <a:spcPct val="15000"/>
            </a:spcAft>
            <a:buChar char="•"/>
          </a:pPr>
          <a:r>
            <a:rPr lang="en-US" sz="2400" kern="1200" dirty="0">
              <a:latin typeface="Cambria" panose="02040503050406030204" pitchFamily="18" charset="0"/>
              <a:ea typeface="Cambria" panose="02040503050406030204" pitchFamily="18" charset="0"/>
            </a:rPr>
            <a:t>Row Column Transposition</a:t>
          </a:r>
        </a:p>
      </dsp:txBody>
      <dsp:txXfrm>
        <a:off x="4344103" y="3636700"/>
        <a:ext cx="5896966" cy="1238375"/>
      </dsp:txXfrm>
    </dsp:sp>
    <dsp:sp modelId="{725382EB-657A-404F-AC8B-2526DC56BF54}">
      <dsp:nvSpPr>
        <dsp:cNvPr id="0" name=""/>
        <dsp:cNvSpPr/>
      </dsp:nvSpPr>
      <dsp:spPr>
        <a:xfrm>
          <a:off x="0" y="3241421"/>
          <a:ext cx="4344103" cy="202893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a:latin typeface="Cambria" panose="02040503050406030204" pitchFamily="18" charset="0"/>
              <a:ea typeface="Cambria" panose="02040503050406030204" pitchFamily="18" charset="0"/>
            </a:rPr>
            <a:t>Transposition Technique</a:t>
          </a:r>
          <a:endParaRPr lang="en-US" sz="4700" kern="1200" dirty="0"/>
        </a:p>
      </dsp:txBody>
      <dsp:txXfrm>
        <a:off x="99044" y="3340465"/>
        <a:ext cx="4146015" cy="1830846"/>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5F52E-B52D-4EB6-B140-BB4046C15343}" type="datetimeFigureOut">
              <a:rPr lang="en-US" smtClean="0"/>
              <a:t>10/27/2023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2BD61-FF94-428D-AF03-000C34DBDE69}" type="slidenum">
              <a:rPr lang="en-US" smtClean="0"/>
              <a:t>‹#›</a:t>
            </a:fld>
            <a:endParaRPr lang="en-US"/>
          </a:p>
        </p:txBody>
      </p:sp>
    </p:spTree>
    <p:extLst>
      <p:ext uri="{BB962C8B-B14F-4D97-AF65-F5344CB8AC3E}">
        <p14:creationId xmlns:p14="http://schemas.microsoft.com/office/powerpoint/2010/main" val="593594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7652-1AF5-20B7-FD5D-4E22090692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576429-9C4F-434D-C1F9-1A18E8A72C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A62960-2AA0-A893-DBC2-813FDF179F7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7EBC956-6E22-89D5-ADF9-F4CA77587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15E02-D56E-0EC3-2937-74CE77EDA270}"/>
              </a:ext>
            </a:extLst>
          </p:cNvPr>
          <p:cNvSpPr>
            <a:spLocks noGrp="1"/>
          </p:cNvSpPr>
          <p:nvPr>
            <p:ph type="sldNum" sz="quarter" idx="12"/>
          </p:nvPr>
        </p:nvSpPr>
        <p:spPr/>
        <p:txBody>
          <a:bodyPr/>
          <a:lstStyle/>
          <a:p>
            <a:fld id="{7E55E370-3048-4D36-920A-08ECFD9B1995}" type="slidenum">
              <a:rPr lang="en-US" smtClean="0"/>
              <a:t>‹#›</a:t>
            </a:fld>
            <a:endParaRPr lang="en-US"/>
          </a:p>
        </p:txBody>
      </p:sp>
    </p:spTree>
    <p:extLst>
      <p:ext uri="{BB962C8B-B14F-4D97-AF65-F5344CB8AC3E}">
        <p14:creationId xmlns:p14="http://schemas.microsoft.com/office/powerpoint/2010/main" val="110256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7C1B-7628-5C9C-A71A-A6D23933C4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072C51-3E59-8EC5-61F5-80F60EEEC6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5595B-B311-2946-6AFB-56C42E1199F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71DAE5-D6CC-DFBF-E1F1-C66426F4D2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2612F-6ACD-7BFA-E3B5-4B8D80E87573}"/>
              </a:ext>
            </a:extLst>
          </p:cNvPr>
          <p:cNvSpPr>
            <a:spLocks noGrp="1"/>
          </p:cNvSpPr>
          <p:nvPr>
            <p:ph type="sldNum" sz="quarter" idx="12"/>
          </p:nvPr>
        </p:nvSpPr>
        <p:spPr/>
        <p:txBody>
          <a:bodyPr/>
          <a:lstStyle/>
          <a:p>
            <a:fld id="{7E55E370-3048-4D36-920A-08ECFD9B1995}" type="slidenum">
              <a:rPr lang="en-US" smtClean="0"/>
              <a:t>‹#›</a:t>
            </a:fld>
            <a:endParaRPr lang="en-US"/>
          </a:p>
        </p:txBody>
      </p:sp>
    </p:spTree>
    <p:extLst>
      <p:ext uri="{BB962C8B-B14F-4D97-AF65-F5344CB8AC3E}">
        <p14:creationId xmlns:p14="http://schemas.microsoft.com/office/powerpoint/2010/main" val="349577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2E9B5-96CB-7157-1FE5-E3E76EA7BB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739190-7425-74C2-5578-EE55F3D1A1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EE055A-0C82-5DDA-511C-1BBD33FB05B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27148EA-18A5-E564-B56B-79EC74F7F8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E24A1-C8DA-69D5-8196-93DAC0EC2E80}"/>
              </a:ext>
            </a:extLst>
          </p:cNvPr>
          <p:cNvSpPr>
            <a:spLocks noGrp="1"/>
          </p:cNvSpPr>
          <p:nvPr>
            <p:ph type="sldNum" sz="quarter" idx="12"/>
          </p:nvPr>
        </p:nvSpPr>
        <p:spPr/>
        <p:txBody>
          <a:bodyPr/>
          <a:lstStyle/>
          <a:p>
            <a:fld id="{7E55E370-3048-4D36-920A-08ECFD9B1995}" type="slidenum">
              <a:rPr lang="en-US" smtClean="0"/>
              <a:t>‹#›</a:t>
            </a:fld>
            <a:endParaRPr lang="en-US"/>
          </a:p>
        </p:txBody>
      </p:sp>
    </p:spTree>
    <p:extLst>
      <p:ext uri="{BB962C8B-B14F-4D97-AF65-F5344CB8AC3E}">
        <p14:creationId xmlns:p14="http://schemas.microsoft.com/office/powerpoint/2010/main" val="308279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F0EE6-0C74-15A3-68DD-695B89EDC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300161-4C72-98A2-0D1D-A42F751EE5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B6AC8-B6F1-8687-88C5-E5D59DCD422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2A0C7A0-631D-D660-DB7E-A3953C49B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D3D07-B127-C3CB-E521-DC04FD620830}"/>
              </a:ext>
            </a:extLst>
          </p:cNvPr>
          <p:cNvSpPr>
            <a:spLocks noGrp="1"/>
          </p:cNvSpPr>
          <p:nvPr>
            <p:ph type="sldNum" sz="quarter" idx="12"/>
          </p:nvPr>
        </p:nvSpPr>
        <p:spPr/>
        <p:txBody>
          <a:bodyPr/>
          <a:lstStyle/>
          <a:p>
            <a:fld id="{7E55E370-3048-4D36-920A-08ECFD9B1995}" type="slidenum">
              <a:rPr lang="en-US" smtClean="0"/>
              <a:t>‹#›</a:t>
            </a:fld>
            <a:endParaRPr lang="en-US"/>
          </a:p>
        </p:txBody>
      </p:sp>
    </p:spTree>
    <p:extLst>
      <p:ext uri="{BB962C8B-B14F-4D97-AF65-F5344CB8AC3E}">
        <p14:creationId xmlns:p14="http://schemas.microsoft.com/office/powerpoint/2010/main" val="3204787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C7F70-9A99-2476-D6BD-266B9EA091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9527F0-D80E-3875-3671-F803A771A9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348E9D-1766-EAA6-7AD6-48303057AF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95DEC66-5039-093B-688E-76D60D6F14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E65BDF-A51D-9957-418E-EBBEA46D71E2}"/>
              </a:ext>
            </a:extLst>
          </p:cNvPr>
          <p:cNvSpPr>
            <a:spLocks noGrp="1"/>
          </p:cNvSpPr>
          <p:nvPr>
            <p:ph type="sldNum" sz="quarter" idx="12"/>
          </p:nvPr>
        </p:nvSpPr>
        <p:spPr/>
        <p:txBody>
          <a:bodyPr/>
          <a:lstStyle/>
          <a:p>
            <a:fld id="{7E55E370-3048-4D36-920A-08ECFD9B1995}" type="slidenum">
              <a:rPr lang="en-US" smtClean="0"/>
              <a:t>‹#›</a:t>
            </a:fld>
            <a:endParaRPr lang="en-US"/>
          </a:p>
        </p:txBody>
      </p:sp>
    </p:spTree>
    <p:extLst>
      <p:ext uri="{BB962C8B-B14F-4D97-AF65-F5344CB8AC3E}">
        <p14:creationId xmlns:p14="http://schemas.microsoft.com/office/powerpoint/2010/main" val="2771063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49D68-2853-AE29-1A1B-500B822760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5F8501-70B8-38AB-02DD-0D4A2899BB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1D1D8A-D347-1636-84C6-427E951A1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31DEDE-E4C5-BB26-50AC-855BB41F4F0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090705D-799F-58BD-B743-3B7379D32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3F23C7-9576-33B3-6571-AD1088EB4246}"/>
              </a:ext>
            </a:extLst>
          </p:cNvPr>
          <p:cNvSpPr>
            <a:spLocks noGrp="1"/>
          </p:cNvSpPr>
          <p:nvPr>
            <p:ph type="sldNum" sz="quarter" idx="12"/>
          </p:nvPr>
        </p:nvSpPr>
        <p:spPr/>
        <p:txBody>
          <a:bodyPr/>
          <a:lstStyle/>
          <a:p>
            <a:fld id="{7E55E370-3048-4D36-920A-08ECFD9B1995}" type="slidenum">
              <a:rPr lang="en-US" smtClean="0"/>
              <a:t>‹#›</a:t>
            </a:fld>
            <a:endParaRPr lang="en-US"/>
          </a:p>
        </p:txBody>
      </p:sp>
    </p:spTree>
    <p:extLst>
      <p:ext uri="{BB962C8B-B14F-4D97-AF65-F5344CB8AC3E}">
        <p14:creationId xmlns:p14="http://schemas.microsoft.com/office/powerpoint/2010/main" val="3540742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DBD5E-62A0-EB14-3327-B0D31DD63D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14406A-B093-273E-BD7F-49CBF8CD37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830112-F6DC-C912-4021-26C6046F71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3E772A-D0FB-DF36-30F0-012350A5D2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A1E91F-865F-A54B-E296-107D7B3D6B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AD1DB1-EBA5-987D-53C6-D0EC4C9775C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6528D5D-440B-70D2-D63D-887ADC0E50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0FB1A-0829-8C47-1B80-36570FFB797A}"/>
              </a:ext>
            </a:extLst>
          </p:cNvPr>
          <p:cNvSpPr>
            <a:spLocks noGrp="1"/>
          </p:cNvSpPr>
          <p:nvPr>
            <p:ph type="sldNum" sz="quarter" idx="12"/>
          </p:nvPr>
        </p:nvSpPr>
        <p:spPr/>
        <p:txBody>
          <a:bodyPr/>
          <a:lstStyle/>
          <a:p>
            <a:fld id="{7E55E370-3048-4D36-920A-08ECFD9B1995}" type="slidenum">
              <a:rPr lang="en-US" smtClean="0"/>
              <a:t>‹#›</a:t>
            </a:fld>
            <a:endParaRPr lang="en-US"/>
          </a:p>
        </p:txBody>
      </p:sp>
    </p:spTree>
    <p:extLst>
      <p:ext uri="{BB962C8B-B14F-4D97-AF65-F5344CB8AC3E}">
        <p14:creationId xmlns:p14="http://schemas.microsoft.com/office/powerpoint/2010/main" val="200571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6583-7178-D1C8-0065-397708A7F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F6B349-2CD3-1CFA-E27B-3AC2A6C44F8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47FE5A8-A0E6-ADCF-F2DC-8E288A33E8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EF4A4F-5070-CE7F-E188-885FF8303F1E}"/>
              </a:ext>
            </a:extLst>
          </p:cNvPr>
          <p:cNvSpPr>
            <a:spLocks noGrp="1"/>
          </p:cNvSpPr>
          <p:nvPr>
            <p:ph type="sldNum" sz="quarter" idx="12"/>
          </p:nvPr>
        </p:nvSpPr>
        <p:spPr/>
        <p:txBody>
          <a:bodyPr/>
          <a:lstStyle/>
          <a:p>
            <a:fld id="{7E55E370-3048-4D36-920A-08ECFD9B1995}" type="slidenum">
              <a:rPr lang="en-US" smtClean="0"/>
              <a:t>‹#›</a:t>
            </a:fld>
            <a:endParaRPr lang="en-US"/>
          </a:p>
        </p:txBody>
      </p:sp>
    </p:spTree>
    <p:extLst>
      <p:ext uri="{BB962C8B-B14F-4D97-AF65-F5344CB8AC3E}">
        <p14:creationId xmlns:p14="http://schemas.microsoft.com/office/powerpoint/2010/main" val="131827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2" descr="Bangladesh Army University of Engineering &amp; Technology | Knowledge &amp;  Technology">
            <a:extLst>
              <a:ext uri="{FF2B5EF4-FFF2-40B4-BE49-F238E27FC236}">
                <a16:creationId xmlns:a16="http://schemas.microsoft.com/office/drawing/2014/main" id="{CFC75172-BB12-200D-4B43-39CD4C74FCE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16661" y="0"/>
            <a:ext cx="675339" cy="6591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5729D7F6-207B-5B8F-5855-37F772CCD4CF}"/>
              </a:ext>
            </a:extLst>
          </p:cNvPr>
          <p:cNvSpPr/>
          <p:nvPr userDrawn="1"/>
        </p:nvSpPr>
        <p:spPr>
          <a:xfrm>
            <a:off x="0" y="677257"/>
            <a:ext cx="12191999" cy="82397"/>
          </a:xfrm>
          <a:prstGeom prst="roundRect">
            <a:avLst/>
          </a:prstGeom>
          <a:gradFill flip="none" rotWithShape="1">
            <a:gsLst>
              <a:gs pos="31000">
                <a:srgbClr val="00B050"/>
              </a:gs>
              <a:gs pos="54000">
                <a:schemeClr val="accent4">
                  <a:lumMod val="95000"/>
                  <a:lumOff val="5000"/>
                </a:schemeClr>
              </a:gs>
              <a:gs pos="7000">
                <a:srgbClr val="C00000"/>
              </a:gs>
              <a:gs pos="69000">
                <a:schemeClr val="accent4">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AECE63E-0A81-D0D9-0FF6-D0889B310383}"/>
              </a:ext>
            </a:extLst>
          </p:cNvPr>
          <p:cNvSpPr/>
          <p:nvPr userDrawn="1"/>
        </p:nvSpPr>
        <p:spPr>
          <a:xfrm>
            <a:off x="14066" y="6614703"/>
            <a:ext cx="12191999" cy="236267"/>
          </a:xfrm>
          <a:prstGeom prst="roundRect">
            <a:avLst/>
          </a:prstGeom>
          <a:solidFill>
            <a:srgbClr val="207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00"/>
                </a:solidFill>
                <a:latin typeface="Cambria" panose="02040503050406030204" pitchFamily="18" charset="0"/>
                <a:ea typeface="Cambria" panose="02040503050406030204" pitchFamily="18" charset="0"/>
              </a:rPr>
              <a:t>Mehedi Hasan Imran, Lecturer, Department of Information and Communication Engineering</a:t>
            </a:r>
          </a:p>
        </p:txBody>
      </p:sp>
    </p:spTree>
    <p:extLst>
      <p:ext uri="{BB962C8B-B14F-4D97-AF65-F5344CB8AC3E}">
        <p14:creationId xmlns:p14="http://schemas.microsoft.com/office/powerpoint/2010/main" val="1373195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91A5-C5B4-BF41-FECF-3FE7787BDA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3E84D0-C8D8-FB17-3B31-6AC701D7B4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CA5124-8086-3619-77AD-D4AF1C80CF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DB4689-F50F-C020-315D-3A3805595BC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4350B5F-B481-CB64-B6FC-A8F3F9D76F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51E45A-89B3-7130-8E87-F3F684F86218}"/>
              </a:ext>
            </a:extLst>
          </p:cNvPr>
          <p:cNvSpPr>
            <a:spLocks noGrp="1"/>
          </p:cNvSpPr>
          <p:nvPr>
            <p:ph type="sldNum" sz="quarter" idx="12"/>
          </p:nvPr>
        </p:nvSpPr>
        <p:spPr/>
        <p:txBody>
          <a:bodyPr/>
          <a:lstStyle/>
          <a:p>
            <a:fld id="{7E55E370-3048-4D36-920A-08ECFD9B1995}" type="slidenum">
              <a:rPr lang="en-US" smtClean="0"/>
              <a:t>‹#›</a:t>
            </a:fld>
            <a:endParaRPr lang="en-US"/>
          </a:p>
        </p:txBody>
      </p:sp>
    </p:spTree>
    <p:extLst>
      <p:ext uri="{BB962C8B-B14F-4D97-AF65-F5344CB8AC3E}">
        <p14:creationId xmlns:p14="http://schemas.microsoft.com/office/powerpoint/2010/main" val="1725436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8E03F-F2C6-D943-22EA-29AE623C0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75B022-8C5C-4225-3DDA-B7B73CF927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9BA725-853B-3CC4-41CB-F400B7AB83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0EB498-23FA-EAE0-B7A3-87BE4221382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DBB2207-EE4A-8A5D-597D-2EF349389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5B8710-0353-DEF5-62ED-0902D43AE512}"/>
              </a:ext>
            </a:extLst>
          </p:cNvPr>
          <p:cNvSpPr>
            <a:spLocks noGrp="1"/>
          </p:cNvSpPr>
          <p:nvPr>
            <p:ph type="sldNum" sz="quarter" idx="12"/>
          </p:nvPr>
        </p:nvSpPr>
        <p:spPr/>
        <p:txBody>
          <a:bodyPr/>
          <a:lstStyle/>
          <a:p>
            <a:fld id="{7E55E370-3048-4D36-920A-08ECFD9B1995}" type="slidenum">
              <a:rPr lang="en-US" smtClean="0"/>
              <a:t>‹#›</a:t>
            </a:fld>
            <a:endParaRPr lang="en-US"/>
          </a:p>
        </p:txBody>
      </p:sp>
    </p:spTree>
    <p:extLst>
      <p:ext uri="{BB962C8B-B14F-4D97-AF65-F5344CB8AC3E}">
        <p14:creationId xmlns:p14="http://schemas.microsoft.com/office/powerpoint/2010/main" val="492381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139E2B-1EE4-2D18-430A-E733098B40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541F9E-6F32-BA9C-A8D9-A4FC481BB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1D3C1D-BF70-00F1-5413-214BEFA78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61ECF74-7659-24BB-565C-C4A6A2EB8B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5C4549-1FCA-54B1-9A9F-D841D02D4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55E370-3048-4D36-920A-08ECFD9B1995}" type="slidenum">
              <a:rPr lang="en-US" smtClean="0"/>
              <a:t>‹#›</a:t>
            </a:fld>
            <a:endParaRPr lang="en-US"/>
          </a:p>
        </p:txBody>
      </p:sp>
    </p:spTree>
    <p:extLst>
      <p:ext uri="{BB962C8B-B14F-4D97-AF65-F5344CB8AC3E}">
        <p14:creationId xmlns:p14="http://schemas.microsoft.com/office/powerpoint/2010/main" val="3759240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xabay.com/en/hacking-cybercrime-cybersecurity-3112539/"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831D-B7DA-623D-9A5D-EA8FC0A8AF5C}"/>
              </a:ext>
            </a:extLst>
          </p:cNvPr>
          <p:cNvSpPr>
            <a:spLocks noGrp="1"/>
          </p:cNvSpPr>
          <p:nvPr>
            <p:ph type="ctrTitle"/>
          </p:nvPr>
        </p:nvSpPr>
        <p:spPr>
          <a:xfrm>
            <a:off x="0" y="1730326"/>
            <a:ext cx="12056012" cy="597951"/>
          </a:xfrm>
        </p:spPr>
        <p:txBody>
          <a:bodyPr>
            <a:normAutofit/>
          </a:bodyPr>
          <a:lstStyle/>
          <a:p>
            <a:r>
              <a:rPr lang="en-US" sz="3600" dirty="0">
                <a:solidFill>
                  <a:srgbClr val="FFFF00"/>
                </a:solidFill>
                <a:latin typeface="Cambria" panose="02040503050406030204" pitchFamily="18" charset="0"/>
                <a:ea typeface="Cambria" panose="02040503050406030204" pitchFamily="18" charset="0"/>
              </a:rPr>
              <a:t>Bangladesh Army University of Engineering &amp; Technology</a:t>
            </a:r>
          </a:p>
        </p:txBody>
      </p:sp>
      <p:sp>
        <p:nvSpPr>
          <p:cNvPr id="3" name="Subtitle 2">
            <a:extLst>
              <a:ext uri="{FF2B5EF4-FFF2-40B4-BE49-F238E27FC236}">
                <a16:creationId xmlns:a16="http://schemas.microsoft.com/office/drawing/2014/main" id="{941A15B4-7027-6955-09F4-D8EC279E4314}"/>
              </a:ext>
            </a:extLst>
          </p:cNvPr>
          <p:cNvSpPr>
            <a:spLocks noGrp="1"/>
          </p:cNvSpPr>
          <p:nvPr>
            <p:ph type="subTitle" idx="1"/>
          </p:nvPr>
        </p:nvSpPr>
        <p:spPr>
          <a:xfrm>
            <a:off x="1524000" y="2489982"/>
            <a:ext cx="9144000" cy="4368018"/>
          </a:xfrm>
        </p:spPr>
        <p:txBody>
          <a:bodyPr>
            <a:normAutofit lnSpcReduction="10000"/>
          </a:bodyPr>
          <a:lstStyle/>
          <a:p>
            <a:endParaRPr lang="en-US" sz="2800" b="1" dirty="0">
              <a:solidFill>
                <a:srgbClr val="FFFF00"/>
              </a:solidFill>
              <a:latin typeface="Cambria" panose="02040503050406030204" pitchFamily="18" charset="0"/>
              <a:ea typeface="Cambria" panose="02040503050406030204" pitchFamily="18" charset="0"/>
            </a:endParaRPr>
          </a:p>
          <a:p>
            <a:r>
              <a:rPr lang="en-US" sz="3600" b="1" dirty="0">
                <a:solidFill>
                  <a:srgbClr val="FFFF00"/>
                </a:solidFill>
                <a:latin typeface="Cambria" panose="02040503050406030204" pitchFamily="18" charset="0"/>
                <a:ea typeface="Cambria" panose="02040503050406030204" pitchFamily="18" charset="0"/>
              </a:rPr>
              <a:t>Chapter: Cryptographic Techniques</a:t>
            </a:r>
          </a:p>
          <a:p>
            <a:r>
              <a:rPr lang="en-US" sz="3600" b="1" dirty="0">
                <a:solidFill>
                  <a:srgbClr val="FFFF00"/>
                </a:solidFill>
                <a:latin typeface="Cambria" panose="02040503050406030204" pitchFamily="18" charset="0"/>
                <a:ea typeface="Cambria" panose="02040503050406030204" pitchFamily="18" charset="0"/>
              </a:rPr>
              <a:t>Lecture-01</a:t>
            </a:r>
          </a:p>
          <a:p>
            <a:endParaRPr lang="en-US" sz="2800" dirty="0">
              <a:solidFill>
                <a:srgbClr val="FFFF00"/>
              </a:solidFill>
              <a:latin typeface="Cambria" panose="02040503050406030204" pitchFamily="18" charset="0"/>
              <a:ea typeface="Cambria" panose="02040503050406030204" pitchFamily="18" charset="0"/>
            </a:endParaRPr>
          </a:p>
          <a:p>
            <a:endParaRPr lang="en-US" sz="2800" dirty="0">
              <a:solidFill>
                <a:srgbClr val="FFFF00"/>
              </a:solidFill>
              <a:latin typeface="Cambria" panose="02040503050406030204" pitchFamily="18" charset="0"/>
              <a:ea typeface="Cambria" panose="02040503050406030204" pitchFamily="18" charset="0"/>
            </a:endParaRPr>
          </a:p>
          <a:p>
            <a:pPr algn="l"/>
            <a:endParaRPr lang="en-US" sz="2800" dirty="0">
              <a:solidFill>
                <a:srgbClr val="FFFF00"/>
              </a:solidFill>
              <a:latin typeface="Cambria" panose="02040503050406030204" pitchFamily="18" charset="0"/>
              <a:ea typeface="Cambria" panose="02040503050406030204" pitchFamily="18" charset="0"/>
            </a:endParaRPr>
          </a:p>
          <a:p>
            <a:r>
              <a:rPr lang="en-US" dirty="0">
                <a:solidFill>
                  <a:srgbClr val="FFFF00"/>
                </a:solidFill>
                <a:latin typeface="Cambria" panose="02040503050406030204" pitchFamily="18" charset="0"/>
                <a:ea typeface="Cambria" panose="02040503050406030204" pitchFamily="18" charset="0"/>
              </a:rPr>
              <a:t>Mehedi Hasan Imran</a:t>
            </a:r>
          </a:p>
          <a:p>
            <a:r>
              <a:rPr lang="en-US" dirty="0">
                <a:solidFill>
                  <a:srgbClr val="FFFF00"/>
                </a:solidFill>
                <a:latin typeface="Cambria" panose="02040503050406030204" pitchFamily="18" charset="0"/>
                <a:ea typeface="Cambria" panose="02040503050406030204" pitchFamily="18" charset="0"/>
              </a:rPr>
              <a:t>Lecturer, BAUET</a:t>
            </a:r>
          </a:p>
          <a:p>
            <a:r>
              <a:rPr lang="en-US" dirty="0">
                <a:solidFill>
                  <a:srgbClr val="FFFF00"/>
                </a:solidFill>
                <a:latin typeface="Cambria" panose="02040503050406030204" pitchFamily="18" charset="0"/>
                <a:ea typeface="Cambria" panose="02040503050406030204" pitchFamily="18" charset="0"/>
              </a:rPr>
              <a:t>Dept. of ICE</a:t>
            </a:r>
          </a:p>
        </p:txBody>
      </p:sp>
      <p:pic>
        <p:nvPicPr>
          <p:cNvPr id="4" name="Picture 2" descr="Bangladesh Army University of Engineering &amp; Technology | Knowledge &amp;  Technology">
            <a:extLst>
              <a:ext uri="{FF2B5EF4-FFF2-40B4-BE49-F238E27FC236}">
                <a16:creationId xmlns:a16="http://schemas.microsoft.com/office/drawing/2014/main" id="{2B4B64FB-04C2-1CD0-5F16-D7EED0D7F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655" y="6351"/>
            <a:ext cx="1842428" cy="179821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B05F4B3-CDD2-439C-1F3A-A6038DF3701B}"/>
              </a:ext>
            </a:extLst>
          </p:cNvPr>
          <p:cNvSpPr>
            <a:spLocks noGrp="1"/>
          </p:cNvSpPr>
          <p:nvPr>
            <p:ph type="sldNum" sz="quarter" idx="12"/>
          </p:nvPr>
        </p:nvSpPr>
        <p:spPr/>
        <p:txBody>
          <a:bodyPr/>
          <a:lstStyle/>
          <a:p>
            <a:fld id="{7E55E370-3048-4D36-920A-08ECFD9B1995}" type="slidenum">
              <a:rPr lang="en-US" smtClean="0"/>
              <a:t>1</a:t>
            </a:fld>
            <a:endParaRPr lang="en-US"/>
          </a:p>
        </p:txBody>
      </p:sp>
    </p:spTree>
    <p:extLst>
      <p:ext uri="{BB962C8B-B14F-4D97-AF65-F5344CB8AC3E}">
        <p14:creationId xmlns:p14="http://schemas.microsoft.com/office/powerpoint/2010/main" val="4260093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179A352-7F19-D37C-64E7-1E8D5105345C}"/>
              </a:ext>
            </a:extLst>
          </p:cNvPr>
          <p:cNvSpPr>
            <a:spLocks noChangeArrowheads="1"/>
          </p:cNvSpPr>
          <p:nvPr/>
        </p:nvSpPr>
        <p:spPr bwMode="auto">
          <a:xfrm>
            <a:off x="-71" y="0"/>
            <a:ext cx="6344600"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Monoalphabetic Substitution Ciphers</a:t>
            </a:r>
          </a:p>
          <a:p>
            <a:pPr eaLnBrk="1" hangingPunct="1">
              <a:buNone/>
            </a:pPr>
            <a:endParaRPr lang="en-US" altLang="en-US" b="1" dirty="0">
              <a:solidFill>
                <a:srgbClr val="FFFF00"/>
              </a:solidFill>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D5C68C6B-BEC6-4FCA-27F4-CD8D268DA9D2}"/>
              </a:ext>
            </a:extLst>
          </p:cNvPr>
          <p:cNvSpPr txBox="1"/>
          <p:nvPr/>
        </p:nvSpPr>
        <p:spPr>
          <a:xfrm>
            <a:off x="0" y="803923"/>
            <a:ext cx="12192000" cy="2708434"/>
          </a:xfrm>
          <a:prstGeom prst="rect">
            <a:avLst/>
          </a:prstGeom>
          <a:noFill/>
        </p:spPr>
        <p:txBody>
          <a:bodyPr wrap="square">
            <a:spAutoFit/>
          </a:bodyPr>
          <a:lstStyle/>
          <a:p>
            <a:pPr algn="just">
              <a:lnSpc>
                <a:spcPct val="150000"/>
              </a:lnSpc>
            </a:pPr>
            <a:r>
              <a:rPr lang="en-US" sz="2000" dirty="0">
                <a:latin typeface="Cambria" panose="02040503050406030204" pitchFamily="18" charset="0"/>
                <a:ea typeface="Cambria" panose="02040503050406030204" pitchFamily="18" charset="0"/>
              </a:rPr>
              <a:t>A monoalphabetic substitution cipher, also known as a simple substitution cipher, relies on a fixed replacement structure. That is, the substitution is fixed for each letter of the alphabet. Thus, if "a" is encrypted to "R", then every time we see the letter "a" in the plaintext, we replace it with the letter "R" in the ciphertext.</a:t>
            </a:r>
          </a:p>
          <a:p>
            <a:pPr algn="just"/>
            <a:r>
              <a:rPr lang="en-US" sz="2000" dirty="0">
                <a:latin typeface="Cambria" panose="02040503050406030204" pitchFamily="18" charset="0"/>
                <a:ea typeface="Cambria" panose="02040503050406030204" pitchFamily="18" charset="0"/>
              </a:rPr>
              <a:t>I             B</a:t>
            </a:r>
          </a:p>
          <a:p>
            <a:pPr algn="just"/>
            <a:r>
              <a:rPr lang="en-US" sz="2000" dirty="0">
                <a:latin typeface="Cambria" panose="02040503050406030204" pitchFamily="18" charset="0"/>
                <a:ea typeface="Cambria" panose="02040503050406030204" pitchFamily="18" charset="0"/>
              </a:rPr>
              <a:t>R            C</a:t>
            </a:r>
          </a:p>
          <a:p>
            <a:pPr algn="just"/>
            <a:r>
              <a:rPr lang="en-US" sz="2000" dirty="0">
                <a:latin typeface="Cambria" panose="02040503050406030204" pitchFamily="18" charset="0"/>
                <a:ea typeface="Cambria" panose="02040503050406030204" pitchFamily="18" charset="0"/>
              </a:rPr>
              <a:t>A             F</a:t>
            </a:r>
          </a:p>
          <a:p>
            <a:pPr algn="just"/>
            <a:r>
              <a:rPr lang="en-US" sz="2000" dirty="0">
                <a:latin typeface="Cambria" panose="02040503050406030204" pitchFamily="18" charset="0"/>
                <a:ea typeface="Cambria" panose="02040503050406030204" pitchFamily="18" charset="0"/>
              </a:rPr>
              <a:t>M            K</a:t>
            </a:r>
          </a:p>
        </p:txBody>
      </p:sp>
      <p:pic>
        <p:nvPicPr>
          <p:cNvPr id="12" name="Picture 11">
            <a:extLst>
              <a:ext uri="{FF2B5EF4-FFF2-40B4-BE49-F238E27FC236}">
                <a16:creationId xmlns:a16="http://schemas.microsoft.com/office/drawing/2014/main" id="{074A2408-7ED3-5EDA-D470-11248794D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86" y="3540493"/>
            <a:ext cx="11841227" cy="3029373"/>
          </a:xfrm>
          <a:prstGeom prst="rect">
            <a:avLst/>
          </a:prstGeom>
        </p:spPr>
      </p:pic>
      <p:cxnSp>
        <p:nvCxnSpPr>
          <p:cNvPr id="14" name="Straight Arrow Connector 13">
            <a:extLst>
              <a:ext uri="{FF2B5EF4-FFF2-40B4-BE49-F238E27FC236}">
                <a16:creationId xmlns:a16="http://schemas.microsoft.com/office/drawing/2014/main" id="{6A561927-16E8-3BED-1D35-638079615733}"/>
              </a:ext>
            </a:extLst>
          </p:cNvPr>
          <p:cNvCxnSpPr>
            <a:cxnSpLocks/>
          </p:cNvCxnSpPr>
          <p:nvPr/>
        </p:nvCxnSpPr>
        <p:spPr>
          <a:xfrm>
            <a:off x="337625" y="2363372"/>
            <a:ext cx="4501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D54CB21-A418-7645-27EC-41B59B30169F}"/>
              </a:ext>
            </a:extLst>
          </p:cNvPr>
          <p:cNvCxnSpPr>
            <a:cxnSpLocks/>
          </p:cNvCxnSpPr>
          <p:nvPr/>
        </p:nvCxnSpPr>
        <p:spPr>
          <a:xfrm>
            <a:off x="363417" y="2684587"/>
            <a:ext cx="4501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AD4AFB0-90CC-D991-B00D-1C5F8C363D29}"/>
              </a:ext>
            </a:extLst>
          </p:cNvPr>
          <p:cNvCxnSpPr>
            <a:cxnSpLocks/>
          </p:cNvCxnSpPr>
          <p:nvPr/>
        </p:nvCxnSpPr>
        <p:spPr>
          <a:xfrm>
            <a:off x="318868" y="2949527"/>
            <a:ext cx="4501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589C385-1EEB-3492-BDE7-9DA256BA5D6D}"/>
              </a:ext>
            </a:extLst>
          </p:cNvPr>
          <p:cNvCxnSpPr>
            <a:cxnSpLocks/>
          </p:cNvCxnSpPr>
          <p:nvPr/>
        </p:nvCxnSpPr>
        <p:spPr>
          <a:xfrm>
            <a:off x="358725" y="3242604"/>
            <a:ext cx="45016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D3CFAF3D-1D48-1988-9B88-C1E5DE03AFF3}"/>
              </a:ext>
            </a:extLst>
          </p:cNvPr>
          <p:cNvSpPr txBox="1"/>
          <p:nvPr/>
        </p:nvSpPr>
        <p:spPr>
          <a:xfrm>
            <a:off x="2119533" y="2580195"/>
            <a:ext cx="3408305" cy="400110"/>
          </a:xfrm>
          <a:prstGeom prst="rect">
            <a:avLst/>
          </a:prstGeom>
          <a:noFill/>
        </p:spPr>
        <p:txBody>
          <a:bodyPr wrap="none" rtlCol="0">
            <a:spAutoFit/>
          </a:bodyPr>
          <a:lstStyle/>
          <a:p>
            <a:r>
              <a:rPr lang="en-US" sz="2000" b="1" dirty="0">
                <a:solidFill>
                  <a:srgbClr val="207246"/>
                </a:solidFill>
                <a:latin typeface="Cambria" panose="02040503050406030204" pitchFamily="18" charset="0"/>
                <a:ea typeface="Cambria" panose="02040503050406030204" pitchFamily="18" charset="0"/>
              </a:rPr>
              <a:t>This will be the same for all</a:t>
            </a:r>
          </a:p>
        </p:txBody>
      </p:sp>
    </p:spTree>
    <p:extLst>
      <p:ext uri="{BB962C8B-B14F-4D97-AF65-F5344CB8AC3E}">
        <p14:creationId xmlns:p14="http://schemas.microsoft.com/office/powerpoint/2010/main" val="67253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69B0F3BF-BE72-B74E-5B03-F52A37AD7A5A}"/>
              </a:ext>
            </a:extLst>
          </p:cNvPr>
          <p:cNvSpPr>
            <a:spLocks noChangeArrowheads="1"/>
          </p:cNvSpPr>
          <p:nvPr/>
        </p:nvSpPr>
        <p:spPr bwMode="auto">
          <a:xfrm>
            <a:off x="-72" y="0"/>
            <a:ext cx="2701069"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Playfair Cipher</a:t>
            </a:r>
          </a:p>
          <a:p>
            <a:pPr eaLnBrk="1" hangingPunct="1">
              <a:buNone/>
            </a:pPr>
            <a:endParaRPr lang="en-US" altLang="en-US" b="1" dirty="0">
              <a:solidFill>
                <a:srgbClr val="FFFF00"/>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31499374-6269-DB5B-72AB-6BF9A0011D1E}"/>
              </a:ext>
            </a:extLst>
          </p:cNvPr>
          <p:cNvSpPr txBox="1"/>
          <p:nvPr/>
        </p:nvSpPr>
        <p:spPr>
          <a:xfrm>
            <a:off x="211015" y="801748"/>
            <a:ext cx="8929467" cy="2343590"/>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sz="2000" b="0" i="0" dirty="0">
                <a:solidFill>
                  <a:srgbClr val="33333F"/>
                </a:solidFill>
                <a:effectLst/>
                <a:latin typeface="Cambria" panose="02040503050406030204" pitchFamily="18" charset="0"/>
                <a:ea typeface="Cambria" panose="02040503050406030204" pitchFamily="18" charset="0"/>
              </a:rPr>
              <a:t>Aka Playfair square or Wheatstone-Playfair cipher.</a:t>
            </a:r>
          </a:p>
          <a:p>
            <a:pPr marL="285750" indent="-285750">
              <a:lnSpc>
                <a:spcPct val="150000"/>
              </a:lnSpc>
              <a:buFont typeface="Wingdings" panose="05000000000000000000" pitchFamily="2" charset="2"/>
              <a:buChar char="ü"/>
            </a:pPr>
            <a:r>
              <a:rPr lang="en-US" sz="2000" b="0" i="0" dirty="0">
                <a:solidFill>
                  <a:srgbClr val="33333F"/>
                </a:solidFill>
                <a:effectLst/>
                <a:latin typeface="Cambria" panose="02040503050406030204" pitchFamily="18" charset="0"/>
                <a:ea typeface="Cambria" panose="02040503050406030204" pitchFamily="18" charset="0"/>
              </a:rPr>
              <a:t>Manual symmetric encryption technique. </a:t>
            </a:r>
            <a:endParaRPr lang="en-US" sz="2000" dirty="0">
              <a:solidFill>
                <a:srgbClr val="33333F"/>
              </a:solidFill>
              <a:latin typeface="Cambria" panose="02040503050406030204" pitchFamily="18" charset="0"/>
              <a:ea typeface="Cambria" panose="02040503050406030204" pitchFamily="18" charset="0"/>
            </a:endParaRPr>
          </a:p>
          <a:p>
            <a:pPr marL="285750" indent="-285750">
              <a:lnSpc>
                <a:spcPct val="150000"/>
              </a:lnSpc>
              <a:buFont typeface="Wingdings" panose="05000000000000000000" pitchFamily="2" charset="2"/>
              <a:buChar char="ü"/>
            </a:pPr>
            <a:r>
              <a:rPr lang="en-US" sz="2000" b="0" i="0" dirty="0">
                <a:solidFill>
                  <a:srgbClr val="33333F"/>
                </a:solidFill>
                <a:effectLst/>
                <a:latin typeface="Cambria" panose="02040503050406030204" pitchFamily="18" charset="0"/>
                <a:ea typeface="Cambria" panose="02040503050406030204" pitchFamily="18" charset="0"/>
              </a:rPr>
              <a:t>The first literal diagram substitution cipher.</a:t>
            </a:r>
          </a:p>
          <a:p>
            <a:pPr marL="285750" indent="-285750">
              <a:lnSpc>
                <a:spcPct val="150000"/>
              </a:lnSpc>
              <a:buFont typeface="Wingdings" panose="05000000000000000000" pitchFamily="2" charset="2"/>
              <a:buChar char="ü"/>
            </a:pPr>
            <a:r>
              <a:rPr lang="en-US" sz="2000" b="0" i="0" dirty="0">
                <a:solidFill>
                  <a:srgbClr val="33333F"/>
                </a:solidFill>
                <a:effectLst/>
                <a:latin typeface="Cambria" panose="02040503050406030204" pitchFamily="18" charset="0"/>
                <a:ea typeface="Cambria" panose="02040503050406030204" pitchFamily="18" charset="0"/>
              </a:rPr>
              <a:t>Invented in 1854 by Charles Wheatstone.</a:t>
            </a:r>
          </a:p>
          <a:p>
            <a:pPr marL="285750" indent="-285750">
              <a:lnSpc>
                <a:spcPct val="150000"/>
              </a:lnSpc>
              <a:buFont typeface="Wingdings" panose="05000000000000000000" pitchFamily="2" charset="2"/>
              <a:buChar char="ü"/>
            </a:pPr>
            <a:r>
              <a:rPr lang="en-US" sz="2000" b="0" i="0" dirty="0">
                <a:solidFill>
                  <a:srgbClr val="33333F"/>
                </a:solidFill>
                <a:effectLst/>
                <a:latin typeface="Cambria" panose="02040503050406030204" pitchFamily="18" charset="0"/>
                <a:ea typeface="Cambria" panose="02040503050406030204" pitchFamily="18" charset="0"/>
              </a:rPr>
              <a:t>Bore the name of Lord Playfair for promoting its use.</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8760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B41A80DF-F642-BD87-531B-2B42F1A25725}"/>
              </a:ext>
            </a:extLst>
          </p:cNvPr>
          <p:cNvSpPr>
            <a:spLocks noChangeArrowheads="1"/>
          </p:cNvSpPr>
          <p:nvPr/>
        </p:nvSpPr>
        <p:spPr bwMode="auto">
          <a:xfrm>
            <a:off x="-72" y="0"/>
            <a:ext cx="2701069"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Playfair Cipher</a:t>
            </a:r>
          </a:p>
          <a:p>
            <a:pPr eaLnBrk="1" hangingPunct="1">
              <a:buNone/>
            </a:pPr>
            <a:endParaRPr lang="en-US" altLang="en-US" b="1" dirty="0">
              <a:solidFill>
                <a:srgbClr val="FFFF00"/>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E62D5628-53B7-56F2-31C2-E2EAD3012144}"/>
              </a:ext>
            </a:extLst>
          </p:cNvPr>
          <p:cNvSpPr txBox="1"/>
          <p:nvPr/>
        </p:nvSpPr>
        <p:spPr>
          <a:xfrm>
            <a:off x="0" y="901896"/>
            <a:ext cx="12192000" cy="1200329"/>
          </a:xfrm>
          <a:prstGeom prst="rect">
            <a:avLst/>
          </a:prstGeom>
          <a:noFill/>
        </p:spPr>
        <p:txBody>
          <a:bodyPr wrap="square">
            <a:spAutoFit/>
          </a:bodyPr>
          <a:lstStyle/>
          <a:p>
            <a:pPr marL="342900" indent="-342900">
              <a:buFont typeface="Wingdings" panose="05000000000000000000" pitchFamily="2" charset="2"/>
              <a:buChar char="Ø"/>
            </a:pPr>
            <a:r>
              <a:rPr lang="en-US" sz="2400" b="0" i="0" dirty="0">
                <a:solidFill>
                  <a:srgbClr val="33333F"/>
                </a:solidFill>
                <a:effectLst/>
                <a:latin typeface="Cambria" panose="02040503050406030204" pitchFamily="18" charset="0"/>
                <a:ea typeface="Cambria" panose="02040503050406030204" pitchFamily="18" charset="0"/>
              </a:rPr>
              <a:t>Multiple letter encryption cipher.</a:t>
            </a:r>
          </a:p>
          <a:p>
            <a:pPr marL="342900" indent="-342900">
              <a:buFont typeface="Wingdings" panose="05000000000000000000" pitchFamily="2" charset="2"/>
              <a:buChar char="Ø"/>
            </a:pPr>
            <a:r>
              <a:rPr lang="en-US" sz="2400" b="0" i="0" dirty="0">
                <a:solidFill>
                  <a:srgbClr val="33333F"/>
                </a:solidFill>
                <a:effectLst/>
                <a:latin typeface="Cambria" panose="02040503050406030204" pitchFamily="18" charset="0"/>
                <a:ea typeface="Cambria" panose="02040503050406030204" pitchFamily="18" charset="0"/>
              </a:rPr>
              <a:t>Diagrams.</a:t>
            </a:r>
          </a:p>
          <a:p>
            <a:pPr marL="342900" indent="-342900">
              <a:buFont typeface="Wingdings" panose="05000000000000000000" pitchFamily="2" charset="2"/>
              <a:buChar char="Ø"/>
            </a:pPr>
            <a:r>
              <a:rPr lang="en-US" sz="2400" b="0" i="0" dirty="0">
                <a:solidFill>
                  <a:srgbClr val="33333F"/>
                </a:solidFill>
                <a:effectLst/>
                <a:latin typeface="Cambria" panose="02040503050406030204" pitchFamily="18" charset="0"/>
                <a:ea typeface="Cambria" panose="02040503050406030204" pitchFamily="18" charset="0"/>
              </a:rPr>
              <a:t>5 x 5 matrix constructed using a keyword (Ex: Monarchy).</a:t>
            </a:r>
            <a:endParaRPr lang="en-US" sz="2400" dirty="0">
              <a:latin typeface="Cambria" panose="02040503050406030204" pitchFamily="18" charset="0"/>
              <a:ea typeface="Cambria" panose="02040503050406030204" pitchFamily="18" charset="0"/>
            </a:endParaRPr>
          </a:p>
        </p:txBody>
      </p:sp>
      <p:graphicFrame>
        <p:nvGraphicFramePr>
          <p:cNvPr id="7" name="Table 7">
            <a:extLst>
              <a:ext uri="{FF2B5EF4-FFF2-40B4-BE49-F238E27FC236}">
                <a16:creationId xmlns:a16="http://schemas.microsoft.com/office/drawing/2014/main" id="{7A295BDC-34B4-C090-76D4-AE9DE1168A58}"/>
              </a:ext>
            </a:extLst>
          </p:cNvPr>
          <p:cNvGraphicFramePr>
            <a:graphicFrameLocks noGrp="1"/>
          </p:cNvGraphicFramePr>
          <p:nvPr>
            <p:extLst>
              <p:ext uri="{D42A27DB-BD31-4B8C-83A1-F6EECF244321}">
                <p14:modId xmlns:p14="http://schemas.microsoft.com/office/powerpoint/2010/main" val="3679914687"/>
              </p:ext>
            </p:extLst>
          </p:nvPr>
        </p:nvGraphicFramePr>
        <p:xfrm>
          <a:off x="5863769" y="2723665"/>
          <a:ext cx="6313715" cy="3645312"/>
        </p:xfrm>
        <a:graphic>
          <a:graphicData uri="http://schemas.openxmlformats.org/drawingml/2006/table">
            <a:tbl>
              <a:tblPr firstRow="1" bandRow="1">
                <a:tableStyleId>{08FB837D-C827-4EFA-A057-4D05807E0F7C}</a:tableStyleId>
              </a:tblPr>
              <a:tblGrid>
                <a:gridCol w="1262743">
                  <a:extLst>
                    <a:ext uri="{9D8B030D-6E8A-4147-A177-3AD203B41FA5}">
                      <a16:colId xmlns:a16="http://schemas.microsoft.com/office/drawing/2014/main" val="1060749781"/>
                    </a:ext>
                  </a:extLst>
                </a:gridCol>
                <a:gridCol w="1262743">
                  <a:extLst>
                    <a:ext uri="{9D8B030D-6E8A-4147-A177-3AD203B41FA5}">
                      <a16:colId xmlns:a16="http://schemas.microsoft.com/office/drawing/2014/main" val="2151375048"/>
                    </a:ext>
                  </a:extLst>
                </a:gridCol>
                <a:gridCol w="1262743">
                  <a:extLst>
                    <a:ext uri="{9D8B030D-6E8A-4147-A177-3AD203B41FA5}">
                      <a16:colId xmlns:a16="http://schemas.microsoft.com/office/drawing/2014/main" val="2017493855"/>
                    </a:ext>
                  </a:extLst>
                </a:gridCol>
                <a:gridCol w="1262743">
                  <a:extLst>
                    <a:ext uri="{9D8B030D-6E8A-4147-A177-3AD203B41FA5}">
                      <a16:colId xmlns:a16="http://schemas.microsoft.com/office/drawing/2014/main" val="3401577453"/>
                    </a:ext>
                  </a:extLst>
                </a:gridCol>
                <a:gridCol w="1262743">
                  <a:extLst>
                    <a:ext uri="{9D8B030D-6E8A-4147-A177-3AD203B41FA5}">
                      <a16:colId xmlns:a16="http://schemas.microsoft.com/office/drawing/2014/main" val="4168115773"/>
                    </a:ext>
                  </a:extLst>
                </a:gridCol>
              </a:tblGrid>
              <a:tr h="729621">
                <a:tc>
                  <a:txBody>
                    <a:bodyPr/>
                    <a:lstStyle/>
                    <a:p>
                      <a:pPr algn="ctr"/>
                      <a:r>
                        <a:rPr lang="en-US" sz="2400" b="1" dirty="0">
                          <a:solidFill>
                            <a:schemeClr val="tx1"/>
                          </a:solidFill>
                          <a:latin typeface="Cambria" panose="02040503050406030204" pitchFamily="18" charset="0"/>
                          <a:ea typeface="Cambria" panose="02040503050406030204" pitchFamily="18"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00377939"/>
                  </a:ext>
                </a:extLst>
              </a:tr>
              <a:tr h="726828">
                <a:tc>
                  <a:txBody>
                    <a:bodyPr/>
                    <a:lstStyle/>
                    <a:p>
                      <a:pPr algn="ctr"/>
                      <a:r>
                        <a:rPr lang="en-US" sz="2400" b="1" dirty="0">
                          <a:latin typeface="Cambria" panose="02040503050406030204" pitchFamily="18" charset="0"/>
                          <a:ea typeface="Cambria" panose="020405030504060302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24383305"/>
                  </a:ext>
                </a:extLst>
              </a:tr>
              <a:tr h="729621">
                <a:tc>
                  <a:txBody>
                    <a:bodyPr/>
                    <a:lstStyle/>
                    <a:p>
                      <a:pPr algn="ctr"/>
                      <a:r>
                        <a:rPr lang="en-US" sz="2400" b="1" dirty="0">
                          <a:latin typeface="Cambria" panose="02040503050406030204" pitchFamily="18" charset="0"/>
                          <a:ea typeface="Cambria" panose="02040503050406030204" pitchFamily="18"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I/J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522138224"/>
                  </a:ext>
                </a:extLst>
              </a:tr>
              <a:tr h="729621">
                <a:tc>
                  <a:txBody>
                    <a:bodyPr/>
                    <a:lstStyle/>
                    <a:p>
                      <a:pPr algn="ctr"/>
                      <a:r>
                        <a:rPr lang="en-US" sz="2400" b="1" dirty="0">
                          <a:latin typeface="Cambria" panose="02040503050406030204" pitchFamily="18" charset="0"/>
                          <a:ea typeface="Cambria" panose="02040503050406030204" pitchFamily="18"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23727144"/>
                  </a:ext>
                </a:extLst>
              </a:tr>
              <a:tr h="729621">
                <a:tc>
                  <a:txBody>
                    <a:bodyPr/>
                    <a:lstStyle/>
                    <a:p>
                      <a:pPr algn="ctr"/>
                      <a:r>
                        <a:rPr lang="en-US" sz="2400" b="1" dirty="0">
                          <a:latin typeface="Cambria" panose="02040503050406030204" pitchFamily="18" charset="0"/>
                          <a:ea typeface="Cambria" panose="02040503050406030204" pitchFamily="18" charset="0"/>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36907916"/>
                  </a:ext>
                </a:extLst>
              </a:tr>
            </a:tbl>
          </a:graphicData>
        </a:graphic>
      </p:graphicFrame>
    </p:spTree>
    <p:extLst>
      <p:ext uri="{BB962C8B-B14F-4D97-AF65-F5344CB8AC3E}">
        <p14:creationId xmlns:p14="http://schemas.microsoft.com/office/powerpoint/2010/main" val="2187579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1DCA7539-D4D2-2F9A-9649-C8369F1420E8}"/>
              </a:ext>
            </a:extLst>
          </p:cNvPr>
          <p:cNvSpPr>
            <a:spLocks noChangeArrowheads="1"/>
          </p:cNvSpPr>
          <p:nvPr/>
        </p:nvSpPr>
        <p:spPr bwMode="auto">
          <a:xfrm>
            <a:off x="-72" y="0"/>
            <a:ext cx="7076121"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Rules for encryption using Playfair Cipher</a:t>
            </a:r>
          </a:p>
          <a:p>
            <a:pPr eaLnBrk="1" hangingPunct="1">
              <a:buNone/>
            </a:pPr>
            <a:endParaRPr lang="en-US" altLang="en-US" b="1" dirty="0">
              <a:solidFill>
                <a:srgbClr val="FFFF00"/>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C426F4C2-6F9D-9541-7F90-D38AF8DEE2B2}"/>
              </a:ext>
            </a:extLst>
          </p:cNvPr>
          <p:cNvSpPr txBox="1"/>
          <p:nvPr/>
        </p:nvSpPr>
        <p:spPr>
          <a:xfrm>
            <a:off x="31650" y="835242"/>
            <a:ext cx="6168682" cy="1938992"/>
          </a:xfrm>
          <a:prstGeom prst="rect">
            <a:avLst/>
          </a:prstGeom>
          <a:noFill/>
        </p:spPr>
        <p:txBody>
          <a:bodyPr wrap="square">
            <a:spAutoFit/>
          </a:bodyPr>
          <a:lstStyle/>
          <a:p>
            <a:pPr marL="457200" indent="-457200">
              <a:buAutoNum type="arabicPeriod"/>
            </a:pPr>
            <a:r>
              <a:rPr lang="en-US" sz="2400" b="0" i="0" dirty="0">
                <a:solidFill>
                  <a:srgbClr val="33333F"/>
                </a:solidFill>
                <a:effectLst/>
                <a:latin typeface="Cambria" panose="02040503050406030204" pitchFamily="18" charset="0"/>
                <a:ea typeface="Cambria" panose="02040503050406030204" pitchFamily="18" charset="0"/>
              </a:rPr>
              <a:t>Diagrams. </a:t>
            </a:r>
          </a:p>
          <a:p>
            <a:r>
              <a:rPr lang="en-US" sz="2400" b="0" i="0" dirty="0">
                <a:solidFill>
                  <a:srgbClr val="33333F"/>
                </a:solidFill>
                <a:effectLst/>
                <a:latin typeface="Cambria" panose="02040503050406030204" pitchFamily="18" charset="0"/>
                <a:ea typeface="Cambria" panose="02040503050406030204" pitchFamily="18" charset="0"/>
              </a:rPr>
              <a:t>2. Repeating Letters - Filler letter.</a:t>
            </a:r>
          </a:p>
          <a:p>
            <a:r>
              <a:rPr lang="en-US" sz="2400" dirty="0">
                <a:solidFill>
                  <a:srgbClr val="33333F"/>
                </a:solidFill>
                <a:latin typeface="Cambria" panose="02040503050406030204" pitchFamily="18" charset="0"/>
                <a:ea typeface="Cambria" panose="02040503050406030204" pitchFamily="18" charset="0"/>
              </a:rPr>
              <a:t>3.Same Column |    | Wrap around.</a:t>
            </a:r>
          </a:p>
          <a:p>
            <a:r>
              <a:rPr lang="en-US" sz="2400" b="0" i="0" dirty="0">
                <a:solidFill>
                  <a:srgbClr val="33333F"/>
                </a:solidFill>
                <a:effectLst/>
                <a:latin typeface="Cambria" panose="02040503050406030204" pitchFamily="18" charset="0"/>
                <a:ea typeface="Cambria" panose="02040503050406030204" pitchFamily="18" charset="0"/>
              </a:rPr>
              <a:t>4. Same row </a:t>
            </a:r>
            <a:r>
              <a:rPr lang="en-US" sz="2400" dirty="0">
                <a:solidFill>
                  <a:srgbClr val="33333F"/>
                </a:solidFill>
                <a:latin typeface="Cambria" panose="02040503050406030204" pitchFamily="18" charset="0"/>
                <a:ea typeface="Cambria" panose="02040503050406030204" pitchFamily="18" charset="0"/>
              </a:rPr>
              <a:t>|     |</a:t>
            </a:r>
            <a:r>
              <a:rPr lang="en-US" sz="2400" b="0" i="0" dirty="0">
                <a:solidFill>
                  <a:srgbClr val="33333F"/>
                </a:solidFill>
                <a:effectLst/>
                <a:latin typeface="Cambria" panose="02040503050406030204" pitchFamily="18" charset="0"/>
                <a:ea typeface="Cambria" panose="02040503050406030204" pitchFamily="18" charset="0"/>
              </a:rPr>
              <a:t> Wrap around.</a:t>
            </a:r>
          </a:p>
          <a:p>
            <a:r>
              <a:rPr lang="en-US" sz="2400" dirty="0">
                <a:latin typeface="Cambria" panose="02040503050406030204" pitchFamily="18" charset="0"/>
                <a:ea typeface="Cambria" panose="02040503050406030204" pitchFamily="18" charset="0"/>
              </a:rPr>
              <a:t>5. Rectangle |     | Swap</a:t>
            </a:r>
          </a:p>
        </p:txBody>
      </p:sp>
      <p:cxnSp>
        <p:nvCxnSpPr>
          <p:cNvPr id="8" name="Straight Arrow Connector 7">
            <a:extLst>
              <a:ext uri="{FF2B5EF4-FFF2-40B4-BE49-F238E27FC236}">
                <a16:creationId xmlns:a16="http://schemas.microsoft.com/office/drawing/2014/main" id="{C8BE7A2A-83D2-C38F-8A16-0CAA2FA7F6B7}"/>
              </a:ext>
            </a:extLst>
          </p:cNvPr>
          <p:cNvCxnSpPr>
            <a:cxnSpLocks/>
          </p:cNvCxnSpPr>
          <p:nvPr/>
        </p:nvCxnSpPr>
        <p:spPr>
          <a:xfrm>
            <a:off x="2419648" y="1688125"/>
            <a:ext cx="0" cy="3474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4DB32DA-E204-48C4-EE67-61CAA139651D}"/>
              </a:ext>
            </a:extLst>
          </p:cNvPr>
          <p:cNvCxnSpPr>
            <a:cxnSpLocks/>
          </p:cNvCxnSpPr>
          <p:nvPr/>
        </p:nvCxnSpPr>
        <p:spPr>
          <a:xfrm>
            <a:off x="1885069" y="2202039"/>
            <a:ext cx="3376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E6563314-63E7-FE22-AF1C-9807F0614D5E}"/>
              </a:ext>
            </a:extLst>
          </p:cNvPr>
          <p:cNvCxnSpPr>
            <a:cxnSpLocks/>
          </p:cNvCxnSpPr>
          <p:nvPr/>
        </p:nvCxnSpPr>
        <p:spPr>
          <a:xfrm flipH="1">
            <a:off x="1828801" y="2481051"/>
            <a:ext cx="3493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DE01EE20-42CC-95B0-9A75-3FDE7A86A04D}"/>
              </a:ext>
            </a:extLst>
          </p:cNvPr>
          <p:cNvCxnSpPr>
            <a:cxnSpLocks/>
          </p:cNvCxnSpPr>
          <p:nvPr/>
        </p:nvCxnSpPr>
        <p:spPr>
          <a:xfrm>
            <a:off x="1852243" y="2647516"/>
            <a:ext cx="3376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19" name="Table 7">
            <a:extLst>
              <a:ext uri="{FF2B5EF4-FFF2-40B4-BE49-F238E27FC236}">
                <a16:creationId xmlns:a16="http://schemas.microsoft.com/office/drawing/2014/main" id="{D48D8782-FC4B-1B0C-3394-6F8657DB6C23}"/>
              </a:ext>
            </a:extLst>
          </p:cNvPr>
          <p:cNvGraphicFramePr>
            <a:graphicFrameLocks noGrp="1"/>
          </p:cNvGraphicFramePr>
          <p:nvPr>
            <p:extLst>
              <p:ext uri="{D42A27DB-BD31-4B8C-83A1-F6EECF244321}">
                <p14:modId xmlns:p14="http://schemas.microsoft.com/office/powerpoint/2010/main" val="3020503970"/>
              </p:ext>
            </p:extLst>
          </p:nvPr>
        </p:nvGraphicFramePr>
        <p:xfrm>
          <a:off x="5863769" y="2723665"/>
          <a:ext cx="6313715" cy="3645312"/>
        </p:xfrm>
        <a:graphic>
          <a:graphicData uri="http://schemas.openxmlformats.org/drawingml/2006/table">
            <a:tbl>
              <a:tblPr firstRow="1" bandRow="1">
                <a:tableStyleId>{08FB837D-C827-4EFA-A057-4D05807E0F7C}</a:tableStyleId>
              </a:tblPr>
              <a:tblGrid>
                <a:gridCol w="1262743">
                  <a:extLst>
                    <a:ext uri="{9D8B030D-6E8A-4147-A177-3AD203B41FA5}">
                      <a16:colId xmlns:a16="http://schemas.microsoft.com/office/drawing/2014/main" val="1060749781"/>
                    </a:ext>
                  </a:extLst>
                </a:gridCol>
                <a:gridCol w="1262743">
                  <a:extLst>
                    <a:ext uri="{9D8B030D-6E8A-4147-A177-3AD203B41FA5}">
                      <a16:colId xmlns:a16="http://schemas.microsoft.com/office/drawing/2014/main" val="2151375048"/>
                    </a:ext>
                  </a:extLst>
                </a:gridCol>
                <a:gridCol w="1262743">
                  <a:extLst>
                    <a:ext uri="{9D8B030D-6E8A-4147-A177-3AD203B41FA5}">
                      <a16:colId xmlns:a16="http://schemas.microsoft.com/office/drawing/2014/main" val="2017493855"/>
                    </a:ext>
                  </a:extLst>
                </a:gridCol>
                <a:gridCol w="1262743">
                  <a:extLst>
                    <a:ext uri="{9D8B030D-6E8A-4147-A177-3AD203B41FA5}">
                      <a16:colId xmlns:a16="http://schemas.microsoft.com/office/drawing/2014/main" val="3401577453"/>
                    </a:ext>
                  </a:extLst>
                </a:gridCol>
                <a:gridCol w="1262743">
                  <a:extLst>
                    <a:ext uri="{9D8B030D-6E8A-4147-A177-3AD203B41FA5}">
                      <a16:colId xmlns:a16="http://schemas.microsoft.com/office/drawing/2014/main" val="4168115773"/>
                    </a:ext>
                  </a:extLst>
                </a:gridCol>
              </a:tblGrid>
              <a:tr h="729621">
                <a:tc>
                  <a:txBody>
                    <a:bodyPr/>
                    <a:lstStyle/>
                    <a:p>
                      <a:pPr algn="ctr"/>
                      <a:r>
                        <a:rPr lang="en-US" sz="2400" b="1" dirty="0">
                          <a:solidFill>
                            <a:schemeClr val="tx1"/>
                          </a:solidFill>
                          <a:latin typeface="Cambria" panose="02040503050406030204" pitchFamily="18" charset="0"/>
                          <a:ea typeface="Cambria" panose="02040503050406030204" pitchFamily="18"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00377939"/>
                  </a:ext>
                </a:extLst>
              </a:tr>
              <a:tr h="726828">
                <a:tc>
                  <a:txBody>
                    <a:bodyPr/>
                    <a:lstStyle/>
                    <a:p>
                      <a:pPr algn="ctr"/>
                      <a:r>
                        <a:rPr lang="en-US" sz="2400" b="1" dirty="0">
                          <a:latin typeface="Cambria" panose="02040503050406030204" pitchFamily="18" charset="0"/>
                          <a:ea typeface="Cambria" panose="020405030504060302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24383305"/>
                  </a:ext>
                </a:extLst>
              </a:tr>
              <a:tr h="729621">
                <a:tc>
                  <a:txBody>
                    <a:bodyPr/>
                    <a:lstStyle/>
                    <a:p>
                      <a:pPr algn="ctr"/>
                      <a:r>
                        <a:rPr lang="en-US" sz="2400" b="1" dirty="0">
                          <a:latin typeface="Cambria" panose="02040503050406030204" pitchFamily="18" charset="0"/>
                          <a:ea typeface="Cambria" panose="02040503050406030204" pitchFamily="18"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I/J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522138224"/>
                  </a:ext>
                </a:extLst>
              </a:tr>
              <a:tr h="729621">
                <a:tc>
                  <a:txBody>
                    <a:bodyPr/>
                    <a:lstStyle/>
                    <a:p>
                      <a:pPr algn="ctr"/>
                      <a:r>
                        <a:rPr lang="en-US" sz="2400" b="1" dirty="0">
                          <a:latin typeface="Cambria" panose="02040503050406030204" pitchFamily="18" charset="0"/>
                          <a:ea typeface="Cambria" panose="02040503050406030204" pitchFamily="18"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23727144"/>
                  </a:ext>
                </a:extLst>
              </a:tr>
              <a:tr h="729621">
                <a:tc>
                  <a:txBody>
                    <a:bodyPr/>
                    <a:lstStyle/>
                    <a:p>
                      <a:pPr algn="ctr"/>
                      <a:r>
                        <a:rPr lang="en-US" sz="2400" b="1" dirty="0">
                          <a:latin typeface="Cambria" panose="02040503050406030204" pitchFamily="18" charset="0"/>
                          <a:ea typeface="Cambria" panose="02040503050406030204" pitchFamily="18" charset="0"/>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36907916"/>
                  </a:ext>
                </a:extLst>
              </a:tr>
            </a:tbl>
          </a:graphicData>
        </a:graphic>
      </p:graphicFrame>
    </p:spTree>
    <p:extLst>
      <p:ext uri="{BB962C8B-B14F-4D97-AF65-F5344CB8AC3E}">
        <p14:creationId xmlns:p14="http://schemas.microsoft.com/office/powerpoint/2010/main" val="940867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DDB3A3-76F5-F67A-394E-F5B007439E1F}"/>
              </a:ext>
            </a:extLst>
          </p:cNvPr>
          <p:cNvPicPr>
            <a:picLocks noChangeAspect="1"/>
          </p:cNvPicPr>
          <p:nvPr/>
        </p:nvPicPr>
        <p:blipFill rotWithShape="1">
          <a:blip r:embed="rId2">
            <a:extLst>
              <a:ext uri="{28A0092B-C50C-407E-A947-70E740481C1C}">
                <a14:useLocalDpi xmlns:a14="http://schemas.microsoft.com/office/drawing/2010/main" val="0"/>
              </a:ext>
            </a:extLst>
          </a:blip>
          <a:srcRect t="14814"/>
          <a:stretch/>
        </p:blipFill>
        <p:spPr>
          <a:xfrm>
            <a:off x="90656" y="998804"/>
            <a:ext cx="11969598" cy="5452069"/>
          </a:xfrm>
          <a:prstGeom prst="rect">
            <a:avLst/>
          </a:prstGeom>
          <a:ln>
            <a:solidFill>
              <a:srgbClr val="001618"/>
            </a:solidFill>
          </a:ln>
        </p:spPr>
      </p:pic>
      <p:sp>
        <p:nvSpPr>
          <p:cNvPr id="4" name="Rounded Rectangle 5">
            <a:extLst>
              <a:ext uri="{FF2B5EF4-FFF2-40B4-BE49-F238E27FC236}">
                <a16:creationId xmlns:a16="http://schemas.microsoft.com/office/drawing/2014/main" id="{F36ED67B-3F26-60F0-D1C4-1188743CE6CA}"/>
              </a:ext>
            </a:extLst>
          </p:cNvPr>
          <p:cNvSpPr>
            <a:spLocks noChangeArrowheads="1"/>
          </p:cNvSpPr>
          <p:nvPr/>
        </p:nvSpPr>
        <p:spPr bwMode="auto">
          <a:xfrm>
            <a:off x="-72" y="0"/>
            <a:ext cx="7076121"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Rules for encryption using Playfair Cipher</a:t>
            </a:r>
          </a:p>
          <a:p>
            <a:pPr eaLnBrk="1" hangingPunct="1">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72429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C72F1-3135-E277-9CF7-67C9A93B0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4388"/>
            <a:ext cx="12192000" cy="5388355"/>
          </a:xfrm>
          <a:prstGeom prst="rect">
            <a:avLst/>
          </a:prstGeom>
        </p:spPr>
      </p:pic>
      <p:sp>
        <p:nvSpPr>
          <p:cNvPr id="6" name="Rounded Rectangle 5">
            <a:extLst>
              <a:ext uri="{FF2B5EF4-FFF2-40B4-BE49-F238E27FC236}">
                <a16:creationId xmlns:a16="http://schemas.microsoft.com/office/drawing/2014/main" id="{D6BD3250-F398-0C8D-B400-86AA1B471996}"/>
              </a:ext>
            </a:extLst>
          </p:cNvPr>
          <p:cNvSpPr>
            <a:spLocks noChangeArrowheads="1"/>
          </p:cNvSpPr>
          <p:nvPr/>
        </p:nvSpPr>
        <p:spPr bwMode="auto">
          <a:xfrm>
            <a:off x="-72" y="0"/>
            <a:ext cx="7076121"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Rules for encryption using Playfair Cipher</a:t>
            </a:r>
          </a:p>
          <a:p>
            <a:pPr eaLnBrk="1" hangingPunct="1">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42097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FAC09-5C0E-AD92-73CF-7FCA4FFBC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12192000" cy="5177809"/>
          </a:xfrm>
          <a:prstGeom prst="rect">
            <a:avLst/>
          </a:prstGeom>
        </p:spPr>
      </p:pic>
      <p:sp>
        <p:nvSpPr>
          <p:cNvPr id="4" name="Rounded Rectangle 5">
            <a:extLst>
              <a:ext uri="{FF2B5EF4-FFF2-40B4-BE49-F238E27FC236}">
                <a16:creationId xmlns:a16="http://schemas.microsoft.com/office/drawing/2014/main" id="{0D3B8A5A-0670-3A2A-3F2D-36B18DFF8910}"/>
              </a:ext>
            </a:extLst>
          </p:cNvPr>
          <p:cNvSpPr>
            <a:spLocks noChangeArrowheads="1"/>
          </p:cNvSpPr>
          <p:nvPr/>
        </p:nvSpPr>
        <p:spPr bwMode="auto">
          <a:xfrm>
            <a:off x="-72" y="0"/>
            <a:ext cx="7076121"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Rules for encryption using Playfair Cipher</a:t>
            </a:r>
          </a:p>
          <a:p>
            <a:pPr eaLnBrk="1" hangingPunct="1">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925063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72B33-6757-168B-0B87-095D3AA97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191"/>
            <a:ext cx="12192000" cy="5522405"/>
          </a:xfrm>
          <a:prstGeom prst="rect">
            <a:avLst/>
          </a:prstGeom>
        </p:spPr>
      </p:pic>
      <p:sp>
        <p:nvSpPr>
          <p:cNvPr id="4" name="Rounded Rectangle 5">
            <a:extLst>
              <a:ext uri="{FF2B5EF4-FFF2-40B4-BE49-F238E27FC236}">
                <a16:creationId xmlns:a16="http://schemas.microsoft.com/office/drawing/2014/main" id="{F74B31C3-360C-6450-4F2E-5F7D8584672E}"/>
              </a:ext>
            </a:extLst>
          </p:cNvPr>
          <p:cNvSpPr>
            <a:spLocks noChangeArrowheads="1"/>
          </p:cNvSpPr>
          <p:nvPr/>
        </p:nvSpPr>
        <p:spPr bwMode="auto">
          <a:xfrm>
            <a:off x="-72" y="0"/>
            <a:ext cx="7076121"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Rules for encryption using Playfair Cipher</a:t>
            </a:r>
          </a:p>
          <a:p>
            <a:pPr eaLnBrk="1" hangingPunct="1">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40606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8E283-DFA5-1943-0A7B-6FDB22C85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5926"/>
            <a:ext cx="12192000" cy="5486400"/>
          </a:xfrm>
          <a:prstGeom prst="rect">
            <a:avLst/>
          </a:prstGeom>
        </p:spPr>
      </p:pic>
      <p:sp>
        <p:nvSpPr>
          <p:cNvPr id="4" name="Rounded Rectangle 5">
            <a:extLst>
              <a:ext uri="{FF2B5EF4-FFF2-40B4-BE49-F238E27FC236}">
                <a16:creationId xmlns:a16="http://schemas.microsoft.com/office/drawing/2014/main" id="{E10EAF27-0DD9-A39D-877B-5F0609129AA8}"/>
              </a:ext>
            </a:extLst>
          </p:cNvPr>
          <p:cNvSpPr>
            <a:spLocks noChangeArrowheads="1"/>
          </p:cNvSpPr>
          <p:nvPr/>
        </p:nvSpPr>
        <p:spPr bwMode="auto">
          <a:xfrm>
            <a:off x="-72" y="0"/>
            <a:ext cx="7076121"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Rules for encryption using Playfair Cipher</a:t>
            </a:r>
          </a:p>
          <a:p>
            <a:pPr eaLnBrk="1" hangingPunct="1">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51472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61724-2B79-D05C-998B-27192FB1D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129"/>
            <a:ext cx="12192000" cy="5499654"/>
          </a:xfrm>
          <a:prstGeom prst="rect">
            <a:avLst/>
          </a:prstGeom>
        </p:spPr>
      </p:pic>
      <p:sp>
        <p:nvSpPr>
          <p:cNvPr id="4" name="Rounded Rectangle 5">
            <a:extLst>
              <a:ext uri="{FF2B5EF4-FFF2-40B4-BE49-F238E27FC236}">
                <a16:creationId xmlns:a16="http://schemas.microsoft.com/office/drawing/2014/main" id="{720B2084-D1F5-713D-E985-1BDA66FC2A2F}"/>
              </a:ext>
            </a:extLst>
          </p:cNvPr>
          <p:cNvSpPr>
            <a:spLocks noChangeArrowheads="1"/>
          </p:cNvSpPr>
          <p:nvPr/>
        </p:nvSpPr>
        <p:spPr bwMode="auto">
          <a:xfrm>
            <a:off x="-72" y="0"/>
            <a:ext cx="7076121"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Rules for encryption using Playfair Cipher</a:t>
            </a:r>
          </a:p>
          <a:p>
            <a:pPr eaLnBrk="1" hangingPunct="1">
              <a:buNone/>
            </a:pPr>
            <a:endParaRPr lang="en-US" altLang="en-US" b="1" dirty="0">
              <a:solidFill>
                <a:srgbClr val="FFFF00"/>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E676F5F1-3B3B-A77E-B3BA-F4314309A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97" y="4362325"/>
            <a:ext cx="5753903" cy="1790950"/>
          </a:xfrm>
          <a:prstGeom prst="rect">
            <a:avLst/>
          </a:prstGeom>
        </p:spPr>
      </p:pic>
    </p:spTree>
    <p:extLst>
      <p:ext uri="{BB962C8B-B14F-4D97-AF65-F5344CB8AC3E}">
        <p14:creationId xmlns:p14="http://schemas.microsoft.com/office/powerpoint/2010/main" val="2727711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8CAC32-4353-F157-A3DE-141F763402F6}"/>
              </a:ext>
            </a:extLst>
          </p:cNvPr>
          <p:cNvSpPr txBox="1"/>
          <p:nvPr/>
        </p:nvSpPr>
        <p:spPr>
          <a:xfrm>
            <a:off x="0" y="850983"/>
            <a:ext cx="12192000" cy="1015663"/>
          </a:xfrm>
          <a:prstGeom prst="rect">
            <a:avLst/>
          </a:prstGeom>
          <a:noFill/>
        </p:spPr>
        <p:txBody>
          <a:bodyPr wrap="square">
            <a:spAutoFit/>
          </a:bodyPr>
          <a:lstStyle/>
          <a:p>
            <a:pPr algn="just"/>
            <a:r>
              <a:rPr lang="en-US" sz="2000" b="1" i="0" dirty="0">
                <a:solidFill>
                  <a:srgbClr val="207246"/>
                </a:solidFill>
                <a:effectLst/>
                <a:latin typeface="Cambria" panose="02040503050406030204" pitchFamily="18" charset="0"/>
                <a:ea typeface="Cambria" panose="02040503050406030204" pitchFamily="18" charset="0"/>
              </a:rPr>
              <a:t>Hashing:</a:t>
            </a:r>
            <a:r>
              <a:rPr lang="en-US" sz="2000" b="0" i="0" dirty="0">
                <a:solidFill>
                  <a:srgbClr val="207246"/>
                </a:solidFill>
                <a:effectLst/>
                <a:latin typeface="Cambria" panose="02040503050406030204" pitchFamily="18" charset="0"/>
                <a:ea typeface="Cambria" panose="02040503050406030204" pitchFamily="18" charset="0"/>
              </a:rPr>
              <a:t> </a:t>
            </a:r>
            <a:r>
              <a:rPr lang="en-US" sz="2000" b="0" i="0" dirty="0">
                <a:solidFill>
                  <a:srgbClr val="273239"/>
                </a:solidFill>
                <a:effectLst/>
                <a:latin typeface="Cambria" panose="02040503050406030204" pitchFamily="18" charset="0"/>
                <a:ea typeface="Cambria" panose="02040503050406030204" pitchFamily="18" charset="0"/>
              </a:rPr>
              <a:t>It involves taking the plain text and converting it to a hash value of fixed size by a hash function. This process ensures the integrity of the message as the hash value on both, the sender’s and receiver’s sides should match if the message is unaltered. </a:t>
            </a:r>
            <a:endParaRPr lang="en-US" sz="2000" dirty="0">
              <a:latin typeface="Cambria" panose="02040503050406030204" pitchFamily="18" charset="0"/>
              <a:ea typeface="Cambria" panose="02040503050406030204" pitchFamily="18" charset="0"/>
            </a:endParaRPr>
          </a:p>
        </p:txBody>
      </p:sp>
      <p:pic>
        <p:nvPicPr>
          <p:cNvPr id="6146" name="Picture 2">
            <a:extLst>
              <a:ext uri="{FF2B5EF4-FFF2-40B4-BE49-F238E27FC236}">
                <a16:creationId xmlns:a16="http://schemas.microsoft.com/office/drawing/2014/main" id="{F0D2DDF4-E036-E42D-E528-127FBD413C1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31266" y="2215221"/>
            <a:ext cx="9929467" cy="3341517"/>
          </a:xfrm>
          <a:prstGeom prst="rect">
            <a:avLst/>
          </a:prstGeom>
          <a:solidFill>
            <a:schemeClr val="accent4">
              <a:lumMod val="20000"/>
              <a:lumOff val="80000"/>
            </a:schemeClr>
          </a:solidFill>
        </p:spPr>
      </p:pic>
      <p:sp>
        <p:nvSpPr>
          <p:cNvPr id="4" name="Rounded Rectangle 5">
            <a:extLst>
              <a:ext uri="{FF2B5EF4-FFF2-40B4-BE49-F238E27FC236}">
                <a16:creationId xmlns:a16="http://schemas.microsoft.com/office/drawing/2014/main" id="{4292D87F-C4C3-B795-B7B8-537FB594A264}"/>
              </a:ext>
            </a:extLst>
          </p:cNvPr>
          <p:cNvSpPr>
            <a:spLocks noChangeArrowheads="1"/>
          </p:cNvSpPr>
          <p:nvPr/>
        </p:nvSpPr>
        <p:spPr bwMode="auto">
          <a:xfrm>
            <a:off x="-70" y="0"/>
            <a:ext cx="1505313"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marL="9525">
              <a:spcBef>
                <a:spcPts val="75"/>
              </a:spcBef>
              <a:buNone/>
            </a:pPr>
            <a:r>
              <a:rPr lang="en-US" sz="2600" b="1" spc="-4">
                <a:solidFill>
                  <a:srgbClr val="FFFF00"/>
                </a:solidFill>
                <a:latin typeface="Cambria" panose="02040503050406030204" pitchFamily="18" charset="0"/>
                <a:ea typeface="Cambria" panose="02040503050406030204" pitchFamily="18" charset="0"/>
                <a:cs typeface="Carlito"/>
              </a:rPr>
              <a:t>Hashing</a:t>
            </a:r>
            <a:endParaRPr lang="en-US" sz="2600" b="1" spc="-4" dirty="0">
              <a:solidFill>
                <a:srgbClr val="FFFF00"/>
              </a:solidFill>
              <a:latin typeface="Cambria" panose="02040503050406030204" pitchFamily="18" charset="0"/>
              <a:ea typeface="Cambria" panose="02040503050406030204" pitchFamily="18" charset="0"/>
              <a:cs typeface="Carlito"/>
            </a:endParaRPr>
          </a:p>
        </p:txBody>
      </p:sp>
    </p:spTree>
    <p:extLst>
      <p:ext uri="{BB962C8B-B14F-4D97-AF65-F5344CB8AC3E}">
        <p14:creationId xmlns:p14="http://schemas.microsoft.com/office/powerpoint/2010/main" val="1089671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C51247B6-39D3-D1CE-2A46-EB854FA7F526}"/>
              </a:ext>
            </a:extLst>
          </p:cNvPr>
          <p:cNvSpPr>
            <a:spLocks noChangeArrowheads="1"/>
          </p:cNvSpPr>
          <p:nvPr/>
        </p:nvSpPr>
        <p:spPr bwMode="auto">
          <a:xfrm>
            <a:off x="-71" y="0"/>
            <a:ext cx="3854620"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Transposition Ciphers</a:t>
            </a:r>
          </a:p>
        </p:txBody>
      </p:sp>
      <p:sp>
        <p:nvSpPr>
          <p:cNvPr id="5" name="TextBox 4">
            <a:extLst>
              <a:ext uri="{FF2B5EF4-FFF2-40B4-BE49-F238E27FC236}">
                <a16:creationId xmlns:a16="http://schemas.microsoft.com/office/drawing/2014/main" id="{5BE54902-2FB2-F1C8-0253-CC638449E8D4}"/>
              </a:ext>
            </a:extLst>
          </p:cNvPr>
          <p:cNvSpPr txBox="1"/>
          <p:nvPr/>
        </p:nvSpPr>
        <p:spPr>
          <a:xfrm>
            <a:off x="126609" y="858127"/>
            <a:ext cx="3888629" cy="2793778"/>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2400" dirty="0">
                <a:latin typeface="Cambria" panose="02040503050406030204" pitchFamily="18" charset="0"/>
                <a:ea typeface="Cambria" panose="02040503050406030204" pitchFamily="18" charset="0"/>
              </a:rPr>
              <a:t>A more complex scheme.</a:t>
            </a:r>
          </a:p>
          <a:p>
            <a:pPr marL="285750" indent="-285750">
              <a:lnSpc>
                <a:spcPct val="150000"/>
              </a:lnSpc>
              <a:buFont typeface="Wingdings" panose="05000000000000000000" pitchFamily="2" charset="2"/>
              <a:buChar char="Ø"/>
            </a:pPr>
            <a:r>
              <a:rPr lang="en-US" sz="2400" dirty="0">
                <a:solidFill>
                  <a:srgbClr val="207246"/>
                </a:solidFill>
                <a:latin typeface="Cambria" panose="02040503050406030204" pitchFamily="18" charset="0"/>
                <a:ea typeface="Cambria" panose="02040503050406030204" pitchFamily="18" charset="0"/>
              </a:rPr>
              <a:t>Rectangle</a:t>
            </a:r>
            <a:r>
              <a:rPr lang="en-US" sz="2400" dirty="0">
                <a:latin typeface="Cambria" panose="02040503050406030204" pitchFamily="18" charset="0"/>
                <a:ea typeface="Cambria" panose="02040503050406030204" pitchFamily="18" charset="0"/>
              </a:rPr>
              <a:t>.</a:t>
            </a:r>
          </a:p>
          <a:p>
            <a:pPr marL="285750" indent="-285750">
              <a:lnSpc>
                <a:spcPct val="150000"/>
              </a:lnSpc>
              <a:buFont typeface="Wingdings" panose="05000000000000000000" pitchFamily="2" charset="2"/>
              <a:buChar char="Ø"/>
            </a:pPr>
            <a:r>
              <a:rPr lang="en-US" sz="2400" dirty="0">
                <a:solidFill>
                  <a:srgbClr val="C00000"/>
                </a:solidFill>
                <a:latin typeface="Cambria" panose="02040503050406030204" pitchFamily="18" charset="0"/>
                <a:ea typeface="Cambria" panose="02040503050406030204" pitchFamily="18" charset="0"/>
              </a:rPr>
              <a:t>Write</a:t>
            </a:r>
            <a:r>
              <a:rPr lang="en-US" sz="2400" dirty="0">
                <a:latin typeface="Cambria" panose="02040503050406030204" pitchFamily="18" charset="0"/>
                <a:ea typeface="Cambria" panose="02040503050406030204" pitchFamily="18" charset="0"/>
              </a:rPr>
              <a:t>: Row by Row.</a:t>
            </a:r>
          </a:p>
          <a:p>
            <a:pPr marL="285750" indent="-285750">
              <a:lnSpc>
                <a:spcPct val="150000"/>
              </a:lnSpc>
              <a:buFont typeface="Wingdings" panose="05000000000000000000" pitchFamily="2" charset="2"/>
              <a:buChar char="Ø"/>
            </a:pPr>
            <a:r>
              <a:rPr lang="en-US" sz="2400" dirty="0">
                <a:solidFill>
                  <a:srgbClr val="C00000"/>
                </a:solidFill>
                <a:latin typeface="Cambria" panose="02040503050406030204" pitchFamily="18" charset="0"/>
                <a:ea typeface="Cambria" panose="02040503050406030204" pitchFamily="18" charset="0"/>
              </a:rPr>
              <a:t>Read</a:t>
            </a:r>
            <a:r>
              <a:rPr lang="en-US" sz="2400" dirty="0">
                <a:latin typeface="Cambria" panose="02040503050406030204" pitchFamily="18" charset="0"/>
                <a:ea typeface="Cambria" panose="02040503050406030204" pitchFamily="18" charset="0"/>
              </a:rPr>
              <a:t>: Column by Column.</a:t>
            </a:r>
          </a:p>
          <a:p>
            <a:pPr marL="285750" indent="-285750">
              <a:lnSpc>
                <a:spcPct val="150000"/>
              </a:lnSpc>
              <a:buFont typeface="Wingdings" panose="05000000000000000000" pitchFamily="2" charset="2"/>
              <a:buChar char="Ø"/>
            </a:pPr>
            <a:r>
              <a:rPr lang="en-US" sz="2400" b="1" dirty="0">
                <a:solidFill>
                  <a:srgbClr val="7030A0"/>
                </a:solidFill>
                <a:latin typeface="Cambria" panose="02040503050406030204" pitchFamily="18" charset="0"/>
                <a:ea typeface="Cambria" panose="02040503050406030204" pitchFamily="18" charset="0"/>
              </a:rPr>
              <a:t>Key: </a:t>
            </a:r>
            <a:r>
              <a:rPr lang="en-US" sz="2400" dirty="0">
                <a:latin typeface="Cambria" panose="02040503050406030204" pitchFamily="18" charset="0"/>
                <a:ea typeface="Cambria" panose="02040503050406030204" pitchFamily="18" charset="0"/>
              </a:rPr>
              <a:t>Order of the Column.</a:t>
            </a:r>
          </a:p>
        </p:txBody>
      </p:sp>
      <p:graphicFrame>
        <p:nvGraphicFramePr>
          <p:cNvPr id="6" name="Table 7">
            <a:extLst>
              <a:ext uri="{FF2B5EF4-FFF2-40B4-BE49-F238E27FC236}">
                <a16:creationId xmlns:a16="http://schemas.microsoft.com/office/drawing/2014/main" id="{7A11EFE3-DCC2-D9AB-0874-8E5D43A67939}"/>
              </a:ext>
            </a:extLst>
          </p:cNvPr>
          <p:cNvGraphicFramePr>
            <a:graphicFrameLocks noGrp="1"/>
          </p:cNvGraphicFramePr>
          <p:nvPr>
            <p:extLst>
              <p:ext uri="{D42A27DB-BD31-4B8C-83A1-F6EECF244321}">
                <p14:modId xmlns:p14="http://schemas.microsoft.com/office/powerpoint/2010/main" val="3489286922"/>
              </p:ext>
            </p:extLst>
          </p:nvPr>
        </p:nvGraphicFramePr>
        <p:xfrm>
          <a:off x="5836084" y="1563671"/>
          <a:ext cx="6313715" cy="2431554"/>
        </p:xfrm>
        <a:graphic>
          <a:graphicData uri="http://schemas.openxmlformats.org/drawingml/2006/table">
            <a:tbl>
              <a:tblPr firstRow="1" bandRow="1">
                <a:tableStyleId>{08FB837D-C827-4EFA-A057-4D05807E0F7C}</a:tableStyleId>
              </a:tblPr>
              <a:tblGrid>
                <a:gridCol w="1262743">
                  <a:extLst>
                    <a:ext uri="{9D8B030D-6E8A-4147-A177-3AD203B41FA5}">
                      <a16:colId xmlns:a16="http://schemas.microsoft.com/office/drawing/2014/main" val="1060749781"/>
                    </a:ext>
                  </a:extLst>
                </a:gridCol>
                <a:gridCol w="1262743">
                  <a:extLst>
                    <a:ext uri="{9D8B030D-6E8A-4147-A177-3AD203B41FA5}">
                      <a16:colId xmlns:a16="http://schemas.microsoft.com/office/drawing/2014/main" val="2151375048"/>
                    </a:ext>
                  </a:extLst>
                </a:gridCol>
                <a:gridCol w="1262743">
                  <a:extLst>
                    <a:ext uri="{9D8B030D-6E8A-4147-A177-3AD203B41FA5}">
                      <a16:colId xmlns:a16="http://schemas.microsoft.com/office/drawing/2014/main" val="2017493855"/>
                    </a:ext>
                  </a:extLst>
                </a:gridCol>
                <a:gridCol w="1262743">
                  <a:extLst>
                    <a:ext uri="{9D8B030D-6E8A-4147-A177-3AD203B41FA5}">
                      <a16:colId xmlns:a16="http://schemas.microsoft.com/office/drawing/2014/main" val="3401577453"/>
                    </a:ext>
                  </a:extLst>
                </a:gridCol>
                <a:gridCol w="1262743">
                  <a:extLst>
                    <a:ext uri="{9D8B030D-6E8A-4147-A177-3AD203B41FA5}">
                      <a16:colId xmlns:a16="http://schemas.microsoft.com/office/drawing/2014/main" val="4168115773"/>
                    </a:ext>
                  </a:extLst>
                </a:gridCol>
              </a:tblGrid>
              <a:tr h="554108">
                <a:tc>
                  <a:txBody>
                    <a:bodyPr/>
                    <a:lstStyle/>
                    <a:p>
                      <a:pPr algn="ctr"/>
                      <a:r>
                        <a:rPr lang="en-US" sz="2400" b="1" dirty="0">
                          <a:solidFill>
                            <a:schemeClr val="tx1"/>
                          </a:solidFill>
                          <a:latin typeface="Cambria" panose="02040503050406030204" pitchFamily="18" charset="0"/>
                          <a:ea typeface="Cambria" panose="02040503050406030204" pitchFamily="18"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00377939"/>
                  </a:ext>
                </a:extLst>
              </a:tr>
              <a:tr h="464233">
                <a:tc>
                  <a:txBody>
                    <a:bodyPr/>
                    <a:lstStyle/>
                    <a:p>
                      <a:pPr algn="ctr"/>
                      <a:r>
                        <a:rPr lang="en-US" sz="2400" b="1" dirty="0">
                          <a:latin typeface="Cambria" panose="02040503050406030204" pitchFamily="18" charset="0"/>
                          <a:ea typeface="Cambria" panose="02040503050406030204" pitchFamily="18"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24383305"/>
                  </a:ext>
                </a:extLst>
              </a:tr>
              <a:tr h="492370">
                <a:tc>
                  <a:txBody>
                    <a:bodyPr/>
                    <a:lstStyle/>
                    <a:p>
                      <a:pPr algn="ctr"/>
                      <a:r>
                        <a:rPr lang="en-US" sz="2400" b="1" dirty="0">
                          <a:latin typeface="Cambria" panose="02040503050406030204" pitchFamily="18" charset="0"/>
                          <a:ea typeface="Cambria" panose="020405030504060302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522138224"/>
                  </a:ext>
                </a:extLst>
              </a:tr>
              <a:tr h="450166">
                <a:tc>
                  <a:txBody>
                    <a:bodyPr/>
                    <a:lstStyle/>
                    <a:p>
                      <a:pPr algn="ctr"/>
                      <a:r>
                        <a:rPr lang="en-US" sz="2400" b="1" dirty="0">
                          <a:latin typeface="Cambria" panose="02040503050406030204" pitchFamily="18" charset="0"/>
                          <a:ea typeface="Cambria" panose="02040503050406030204" pitchFamily="18" charset="0"/>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23727144"/>
                  </a:ext>
                </a:extLst>
              </a:tr>
              <a:tr h="463643">
                <a:tc>
                  <a:txBody>
                    <a:bodyPr/>
                    <a:lstStyle/>
                    <a:p>
                      <a:pPr algn="ctr"/>
                      <a:r>
                        <a:rPr lang="en-US" sz="2400" b="1" kern="1200" dirty="0">
                          <a:solidFill>
                            <a:schemeClr val="dk1"/>
                          </a:solidFill>
                          <a:latin typeface="Cambria" panose="02040503050406030204" pitchFamily="18" charset="0"/>
                          <a:ea typeface="Cambria" panose="02040503050406030204" pitchFamily="18" charset="0"/>
                          <a:cs typeface="+mn-cs"/>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kern="1200" dirty="0">
                          <a:solidFill>
                            <a:schemeClr val="dk1"/>
                          </a:solidFill>
                          <a:latin typeface="Cambria" panose="02040503050406030204" pitchFamily="18" charset="0"/>
                          <a:ea typeface="Cambria" panose="02040503050406030204" pitchFamily="18" charset="0"/>
                          <a:cs typeface="+mn-cs"/>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kern="1200" dirty="0">
                          <a:solidFill>
                            <a:schemeClr val="dk1"/>
                          </a:solidFill>
                          <a:latin typeface="Cambria" panose="02040503050406030204" pitchFamily="18" charset="0"/>
                          <a:ea typeface="Cambria" panose="02040503050406030204" pitchFamily="18" charset="0"/>
                          <a:cs typeface="+mn-cs"/>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kern="1200" dirty="0">
                          <a:solidFill>
                            <a:schemeClr val="dk1"/>
                          </a:solidFill>
                          <a:latin typeface="Cambria" panose="02040503050406030204" pitchFamily="18" charset="0"/>
                          <a:ea typeface="Cambria" panose="02040503050406030204" pitchFamily="18" charset="0"/>
                          <a:cs typeface="+mn-cs"/>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kern="1200" dirty="0">
                          <a:solidFill>
                            <a:schemeClr val="dk1"/>
                          </a:solidFill>
                          <a:latin typeface="Cambria" panose="02040503050406030204" pitchFamily="18" charset="0"/>
                          <a:ea typeface="Cambria" panose="02040503050406030204" pitchFamily="18" charset="0"/>
                          <a:cs typeface="+mn-cs"/>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36907916"/>
                  </a:ext>
                </a:extLst>
              </a:tr>
            </a:tbl>
          </a:graphicData>
        </a:graphic>
      </p:graphicFrame>
      <p:sp>
        <p:nvSpPr>
          <p:cNvPr id="7" name="TextBox 6">
            <a:extLst>
              <a:ext uri="{FF2B5EF4-FFF2-40B4-BE49-F238E27FC236}">
                <a16:creationId xmlns:a16="http://schemas.microsoft.com/office/drawing/2014/main" id="{B3DC3301-E57D-6ACB-C37D-4B0B4362E545}"/>
              </a:ext>
            </a:extLst>
          </p:cNvPr>
          <p:cNvSpPr txBox="1"/>
          <p:nvPr/>
        </p:nvSpPr>
        <p:spPr>
          <a:xfrm>
            <a:off x="42201" y="4051496"/>
            <a:ext cx="9580101" cy="1692771"/>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rPr>
              <a:t>Plaintext: </a:t>
            </a:r>
            <a:r>
              <a:rPr lang="en-US" sz="2000" b="1" dirty="0">
                <a:solidFill>
                  <a:srgbClr val="207246"/>
                </a:solidFill>
                <a:latin typeface="Cambria" panose="02040503050406030204" pitchFamily="18" charset="0"/>
                <a:ea typeface="Cambria" panose="02040503050406030204" pitchFamily="18" charset="0"/>
              </a:rPr>
              <a:t>Information and Communication </a:t>
            </a:r>
          </a:p>
          <a:p>
            <a:endParaRPr lang="en-US" sz="2000" b="1" dirty="0">
              <a:solidFill>
                <a:srgbClr val="207246"/>
              </a:solidFill>
              <a:latin typeface="Cambria" panose="02040503050406030204" pitchFamily="18" charset="0"/>
              <a:ea typeface="Cambria" panose="02040503050406030204" pitchFamily="18" charset="0"/>
            </a:endParaRPr>
          </a:p>
          <a:p>
            <a:r>
              <a:rPr lang="en-US" sz="2000" b="1" dirty="0">
                <a:solidFill>
                  <a:srgbClr val="C00000"/>
                </a:solidFill>
                <a:latin typeface="Cambria" panose="02040503050406030204" pitchFamily="18" charset="0"/>
                <a:ea typeface="Cambria" panose="02040503050406030204" pitchFamily="18" charset="0"/>
              </a:rPr>
              <a:t>Key: IMRAN</a:t>
            </a:r>
          </a:p>
          <a:p>
            <a:endParaRPr lang="en-US" sz="2000" b="1" dirty="0">
              <a:solidFill>
                <a:srgbClr val="C00000"/>
              </a:solidFill>
              <a:latin typeface="Cambria" panose="02040503050406030204" pitchFamily="18" charset="0"/>
              <a:ea typeface="Cambria" panose="02040503050406030204" pitchFamily="18" charset="0"/>
            </a:endParaRPr>
          </a:p>
          <a:p>
            <a:r>
              <a:rPr lang="en-US" sz="2000" b="1" dirty="0">
                <a:solidFill>
                  <a:srgbClr val="C00000"/>
                </a:solidFill>
                <a:latin typeface="Cambria" panose="02040503050406030204" pitchFamily="18" charset="0"/>
                <a:ea typeface="Cambria" panose="02040503050406030204" pitchFamily="18" charset="0"/>
              </a:rPr>
              <a:t>Cipher Text: </a:t>
            </a:r>
            <a:r>
              <a:rPr lang="en-US" sz="2400" b="1" dirty="0">
                <a:solidFill>
                  <a:srgbClr val="207246"/>
                </a:solidFill>
                <a:latin typeface="Cambria" panose="02040503050406030204" pitchFamily="18" charset="0"/>
                <a:ea typeface="Cambria" panose="02040503050406030204" pitchFamily="18" charset="0"/>
              </a:rPr>
              <a:t>OIDUTY </a:t>
            </a:r>
            <a:r>
              <a:rPr lang="en-US" sz="2400" b="1" dirty="0">
                <a:solidFill>
                  <a:srgbClr val="0070C0"/>
                </a:solidFill>
                <a:latin typeface="Cambria" panose="02040503050406030204" pitchFamily="18" charset="0"/>
                <a:ea typeface="Cambria" panose="02040503050406030204" pitchFamily="18" charset="0"/>
              </a:rPr>
              <a:t>IMNOIO </a:t>
            </a:r>
            <a:r>
              <a:rPr lang="en-US" sz="2400" b="1" dirty="0">
                <a:solidFill>
                  <a:srgbClr val="FF0000"/>
                </a:solidFill>
                <a:latin typeface="Cambria" panose="02040503050406030204" pitchFamily="18" charset="0"/>
                <a:ea typeface="Cambria" panose="02040503050406030204" pitchFamily="18" charset="0"/>
              </a:rPr>
              <a:t>NAAMCN </a:t>
            </a:r>
            <a:r>
              <a:rPr lang="en-US" sz="2400" b="1" dirty="0">
                <a:solidFill>
                  <a:srgbClr val="001618"/>
                </a:solidFill>
                <a:latin typeface="Cambria" panose="02040503050406030204" pitchFamily="18" charset="0"/>
                <a:ea typeface="Cambria" panose="02040503050406030204" pitchFamily="18" charset="0"/>
              </a:rPr>
              <a:t>ROCNIZ </a:t>
            </a:r>
            <a:r>
              <a:rPr lang="en-US" sz="2400" b="1" dirty="0">
                <a:solidFill>
                  <a:srgbClr val="7030A0"/>
                </a:solidFill>
                <a:latin typeface="Cambria" panose="02040503050406030204" pitchFamily="18" charset="0"/>
                <a:ea typeface="Cambria" panose="02040503050406030204" pitchFamily="18" charset="0"/>
              </a:rPr>
              <a:t>FTNMAX</a:t>
            </a:r>
          </a:p>
        </p:txBody>
      </p:sp>
      <p:sp>
        <p:nvSpPr>
          <p:cNvPr id="8" name="TextBox 7">
            <a:extLst>
              <a:ext uri="{FF2B5EF4-FFF2-40B4-BE49-F238E27FC236}">
                <a16:creationId xmlns:a16="http://schemas.microsoft.com/office/drawing/2014/main" id="{D9E206D4-7FA8-1005-031F-1BB6803EA648}"/>
              </a:ext>
            </a:extLst>
          </p:cNvPr>
          <p:cNvSpPr txBox="1"/>
          <p:nvPr/>
        </p:nvSpPr>
        <p:spPr>
          <a:xfrm>
            <a:off x="5863770" y="855785"/>
            <a:ext cx="6313714" cy="707886"/>
          </a:xfrm>
          <a:prstGeom prst="rect">
            <a:avLst/>
          </a:prstGeom>
          <a:noFill/>
        </p:spPr>
        <p:txBody>
          <a:bodyPr wrap="square" rtlCol="0">
            <a:spAutoFit/>
          </a:bodyPr>
          <a:lstStyle/>
          <a:p>
            <a:r>
              <a:rPr lang="en-US" sz="2000" b="1" dirty="0">
                <a:solidFill>
                  <a:srgbClr val="C00000"/>
                </a:solidFill>
                <a:latin typeface="Cambria" panose="02040503050406030204" pitchFamily="18" charset="0"/>
                <a:ea typeface="Cambria" panose="02040503050406030204" pitchFamily="18" charset="0"/>
              </a:rPr>
              <a:t>      I                       M                   R                   A                      N</a:t>
            </a:r>
          </a:p>
          <a:p>
            <a:r>
              <a:rPr lang="en-US" sz="2000" b="1" dirty="0">
                <a:solidFill>
                  <a:srgbClr val="C00000"/>
                </a:solidFill>
                <a:latin typeface="Cambria" panose="02040503050406030204" pitchFamily="18" charset="0"/>
                <a:ea typeface="Cambria" panose="02040503050406030204" pitchFamily="18" charset="0"/>
              </a:rPr>
              <a:t>       2                      3                   5                    1                      4</a:t>
            </a:r>
          </a:p>
        </p:txBody>
      </p:sp>
      <p:graphicFrame>
        <p:nvGraphicFramePr>
          <p:cNvPr id="12" name="Table 11">
            <a:extLst>
              <a:ext uri="{FF2B5EF4-FFF2-40B4-BE49-F238E27FC236}">
                <a16:creationId xmlns:a16="http://schemas.microsoft.com/office/drawing/2014/main" id="{457CA497-3A46-D9B6-75A2-FA0F95CC3D11}"/>
              </a:ext>
            </a:extLst>
          </p:cNvPr>
          <p:cNvGraphicFramePr>
            <a:graphicFrameLocks noGrp="1"/>
          </p:cNvGraphicFramePr>
          <p:nvPr>
            <p:extLst>
              <p:ext uri="{D42A27DB-BD31-4B8C-83A1-F6EECF244321}">
                <p14:modId xmlns:p14="http://schemas.microsoft.com/office/powerpoint/2010/main" val="3332868784"/>
              </p:ext>
            </p:extLst>
          </p:nvPr>
        </p:nvGraphicFramePr>
        <p:xfrm>
          <a:off x="5836083" y="3995225"/>
          <a:ext cx="6313715" cy="457200"/>
        </p:xfrm>
        <a:graphic>
          <a:graphicData uri="http://schemas.openxmlformats.org/drawingml/2006/table">
            <a:tbl>
              <a:tblPr firstRow="1" bandRow="1">
                <a:tableStyleId>{08FB837D-C827-4EFA-A057-4D05807E0F7C}</a:tableStyleId>
              </a:tblPr>
              <a:tblGrid>
                <a:gridCol w="1262743">
                  <a:extLst>
                    <a:ext uri="{9D8B030D-6E8A-4147-A177-3AD203B41FA5}">
                      <a16:colId xmlns:a16="http://schemas.microsoft.com/office/drawing/2014/main" val="2784044416"/>
                    </a:ext>
                  </a:extLst>
                </a:gridCol>
                <a:gridCol w="1262743">
                  <a:extLst>
                    <a:ext uri="{9D8B030D-6E8A-4147-A177-3AD203B41FA5}">
                      <a16:colId xmlns:a16="http://schemas.microsoft.com/office/drawing/2014/main" val="2956253894"/>
                    </a:ext>
                  </a:extLst>
                </a:gridCol>
                <a:gridCol w="1262743">
                  <a:extLst>
                    <a:ext uri="{9D8B030D-6E8A-4147-A177-3AD203B41FA5}">
                      <a16:colId xmlns:a16="http://schemas.microsoft.com/office/drawing/2014/main" val="2513771587"/>
                    </a:ext>
                  </a:extLst>
                </a:gridCol>
                <a:gridCol w="1262743">
                  <a:extLst>
                    <a:ext uri="{9D8B030D-6E8A-4147-A177-3AD203B41FA5}">
                      <a16:colId xmlns:a16="http://schemas.microsoft.com/office/drawing/2014/main" val="720829027"/>
                    </a:ext>
                  </a:extLst>
                </a:gridCol>
                <a:gridCol w="1262743">
                  <a:extLst>
                    <a:ext uri="{9D8B030D-6E8A-4147-A177-3AD203B41FA5}">
                      <a16:colId xmlns:a16="http://schemas.microsoft.com/office/drawing/2014/main" val="3460354940"/>
                    </a:ext>
                  </a:extLst>
                </a:gridCol>
              </a:tblGrid>
              <a:tr h="453854">
                <a:tc>
                  <a:txBody>
                    <a:bodyPr/>
                    <a:lstStyle/>
                    <a:p>
                      <a:pPr algn="ctr"/>
                      <a:r>
                        <a:rPr lang="en-US" sz="2400" b="1" kern="1200" dirty="0">
                          <a:solidFill>
                            <a:schemeClr val="dk1"/>
                          </a:solidFill>
                          <a:latin typeface="Cambria" panose="02040503050406030204" pitchFamily="18" charset="0"/>
                          <a:ea typeface="Cambria" panose="02040503050406030204" pitchFamily="18" charset="0"/>
                          <a:cs typeface="+mn-cs"/>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kern="1200" dirty="0">
                          <a:solidFill>
                            <a:schemeClr val="dk1"/>
                          </a:solidFill>
                          <a:latin typeface="Cambria" panose="02040503050406030204" pitchFamily="18" charset="0"/>
                          <a:ea typeface="Cambria" panose="02040503050406030204" pitchFamily="18" charset="0"/>
                          <a:cs typeface="+mn-cs"/>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kern="1200" dirty="0">
                          <a:solidFill>
                            <a:schemeClr val="dk1"/>
                          </a:solidFill>
                          <a:latin typeface="Cambria" panose="02040503050406030204" pitchFamily="18" charset="0"/>
                          <a:ea typeface="Cambria" panose="02040503050406030204" pitchFamily="18" charset="0"/>
                          <a:cs typeface="+mn-cs"/>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kern="1200" dirty="0">
                          <a:solidFill>
                            <a:schemeClr val="dk1"/>
                          </a:solidFill>
                          <a:latin typeface="Cambria" panose="02040503050406030204" pitchFamily="18" charset="0"/>
                          <a:ea typeface="Cambria" panose="02040503050406030204" pitchFamily="18" charset="0"/>
                          <a:cs typeface="+mn-cs"/>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kern="1200" dirty="0">
                          <a:solidFill>
                            <a:schemeClr val="dk1"/>
                          </a:solidFill>
                          <a:latin typeface="Cambria" panose="02040503050406030204" pitchFamily="18" charset="0"/>
                          <a:ea typeface="Cambria" panose="02040503050406030204" pitchFamily="18" charset="0"/>
                          <a:cs typeface="+mn-cs"/>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165021454"/>
                  </a:ext>
                </a:extLst>
              </a:tr>
            </a:tbl>
          </a:graphicData>
        </a:graphic>
      </p:graphicFrame>
    </p:spTree>
    <p:extLst>
      <p:ext uri="{BB962C8B-B14F-4D97-AF65-F5344CB8AC3E}">
        <p14:creationId xmlns:p14="http://schemas.microsoft.com/office/powerpoint/2010/main" val="48885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3B96C696-9AB6-6107-ADDC-F7B27351B486}"/>
              </a:ext>
            </a:extLst>
          </p:cNvPr>
          <p:cNvSpPr>
            <a:spLocks noChangeArrowheads="1"/>
          </p:cNvSpPr>
          <p:nvPr/>
        </p:nvSpPr>
        <p:spPr bwMode="auto">
          <a:xfrm>
            <a:off x="-71" y="0"/>
            <a:ext cx="2729203"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One-Time Pads</a:t>
            </a:r>
          </a:p>
        </p:txBody>
      </p:sp>
      <p:sp>
        <p:nvSpPr>
          <p:cNvPr id="6" name="TextBox 5">
            <a:extLst>
              <a:ext uri="{FF2B5EF4-FFF2-40B4-BE49-F238E27FC236}">
                <a16:creationId xmlns:a16="http://schemas.microsoft.com/office/drawing/2014/main" id="{1088E4E7-53AE-B090-5978-1A4952D5CA58}"/>
              </a:ext>
            </a:extLst>
          </p:cNvPr>
          <p:cNvSpPr txBox="1"/>
          <p:nvPr/>
        </p:nvSpPr>
        <p:spPr>
          <a:xfrm>
            <a:off x="0" y="864550"/>
            <a:ext cx="12192000" cy="1938992"/>
          </a:xfrm>
          <a:prstGeom prst="rect">
            <a:avLst/>
          </a:prstGeom>
          <a:noFill/>
        </p:spPr>
        <p:txBody>
          <a:bodyPr wrap="square">
            <a:spAutoFit/>
          </a:bodyPr>
          <a:lstStyle/>
          <a:p>
            <a:pPr algn="just"/>
            <a:r>
              <a:rPr lang="en-US" sz="2000" b="0" i="0" dirty="0">
                <a:solidFill>
                  <a:srgbClr val="000000"/>
                </a:solidFill>
                <a:effectLst/>
                <a:latin typeface="Cambria" panose="02040503050406030204" pitchFamily="18" charset="0"/>
                <a:ea typeface="Cambria" panose="02040503050406030204" pitchFamily="18" charset="0"/>
              </a:rPr>
              <a:t>One-time pad cipher includes the following features −</a:t>
            </a:r>
          </a:p>
          <a:p>
            <a:pPr algn="just">
              <a:buFont typeface="Arial" panose="020B0604020202020204" pitchFamily="34" charset="0"/>
              <a:buChar char="•"/>
            </a:pPr>
            <a:r>
              <a:rPr lang="en-US" sz="2000" b="0" i="0" dirty="0">
                <a:solidFill>
                  <a:srgbClr val="000000"/>
                </a:solidFill>
                <a:effectLst/>
                <a:latin typeface="Cambria" panose="02040503050406030204" pitchFamily="18" charset="0"/>
                <a:ea typeface="Cambria" panose="02040503050406030204" pitchFamily="18" charset="0"/>
              </a:rPr>
              <a:t>It is an unbreakable cipher.</a:t>
            </a:r>
          </a:p>
          <a:p>
            <a:pPr algn="just">
              <a:buFont typeface="Arial" panose="020B0604020202020204" pitchFamily="34" charset="0"/>
              <a:buChar char="•"/>
            </a:pPr>
            <a:r>
              <a:rPr lang="en-US" sz="2000" b="0" i="0" dirty="0">
                <a:solidFill>
                  <a:srgbClr val="000000"/>
                </a:solidFill>
                <a:effectLst/>
                <a:latin typeface="Cambria" panose="02040503050406030204" pitchFamily="18" charset="0"/>
                <a:ea typeface="Cambria" panose="02040503050406030204" pitchFamily="18" charset="0"/>
              </a:rPr>
              <a:t>The key is exactly same as the length of message which is encrypted.</a:t>
            </a:r>
          </a:p>
          <a:p>
            <a:pPr algn="just">
              <a:buFont typeface="Arial" panose="020B0604020202020204" pitchFamily="34" charset="0"/>
              <a:buChar char="•"/>
            </a:pPr>
            <a:r>
              <a:rPr lang="en-US" sz="2000" b="0" i="0" dirty="0">
                <a:solidFill>
                  <a:srgbClr val="000000"/>
                </a:solidFill>
                <a:effectLst/>
                <a:latin typeface="Cambria" panose="02040503050406030204" pitchFamily="18" charset="0"/>
                <a:ea typeface="Cambria" panose="02040503050406030204" pitchFamily="18" charset="0"/>
              </a:rPr>
              <a:t>The key is made up of random symbols.</a:t>
            </a:r>
          </a:p>
          <a:p>
            <a:pPr algn="just">
              <a:buFont typeface="Arial" panose="020B0604020202020204" pitchFamily="34" charset="0"/>
              <a:buChar char="•"/>
            </a:pPr>
            <a:r>
              <a:rPr lang="en-US" sz="2000" b="0" i="0" dirty="0">
                <a:solidFill>
                  <a:srgbClr val="000000"/>
                </a:solidFill>
                <a:effectLst/>
                <a:latin typeface="Cambria" panose="02040503050406030204" pitchFamily="18" charset="0"/>
                <a:ea typeface="Cambria" panose="02040503050406030204" pitchFamily="18" charset="0"/>
              </a:rPr>
              <a:t>As the name suggests, key is used one time only and never used again for any other message to be encrypted.</a:t>
            </a:r>
          </a:p>
          <a:p>
            <a:pPr algn="just">
              <a:buFont typeface="Arial" panose="020B0604020202020204" pitchFamily="34" charset="0"/>
              <a:buChar char="•"/>
            </a:pPr>
            <a:r>
              <a:rPr lang="en-US" sz="2000" dirty="0">
                <a:solidFill>
                  <a:srgbClr val="000000"/>
                </a:solidFill>
                <a:latin typeface="Cambria" panose="02040503050406030204" pitchFamily="18" charset="0"/>
                <a:ea typeface="Cambria" panose="02040503050406030204" pitchFamily="18" charset="0"/>
              </a:rPr>
              <a:t>XOR operation (If the number of 1 is odd then result will be 1 otherwise 0). </a:t>
            </a:r>
            <a:endParaRPr lang="en-US" sz="2000" b="0" i="0" dirty="0">
              <a:solidFill>
                <a:srgbClr val="000000"/>
              </a:solidFill>
              <a:effectLst/>
              <a:latin typeface="Cambria" panose="02040503050406030204" pitchFamily="18" charset="0"/>
              <a:ea typeface="Cambria" panose="02040503050406030204" pitchFamily="18" charset="0"/>
            </a:endParaRPr>
          </a:p>
        </p:txBody>
      </p:sp>
      <p:pic>
        <p:nvPicPr>
          <p:cNvPr id="7" name="Picture 5" descr="8-4">
            <a:extLst>
              <a:ext uri="{FF2B5EF4-FFF2-40B4-BE49-F238E27FC236}">
                <a16:creationId xmlns:a16="http://schemas.microsoft.com/office/drawing/2014/main" id="{90F0F602-7091-C2FD-58B1-A4232C9E31D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2542" y="3018305"/>
            <a:ext cx="11899806" cy="3326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7372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34BB1A9A-9432-C474-495D-D207587C0024}"/>
              </a:ext>
            </a:extLst>
          </p:cNvPr>
          <p:cNvSpPr>
            <a:spLocks noChangeArrowheads="1"/>
          </p:cNvSpPr>
          <p:nvPr/>
        </p:nvSpPr>
        <p:spPr bwMode="auto">
          <a:xfrm>
            <a:off x="-71" y="0"/>
            <a:ext cx="3056277"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Rail Fence Cipher</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EBEC3871-0F1B-F2C7-5C7D-E3369FF635FA}"/>
              </a:ext>
            </a:extLst>
          </p:cNvPr>
          <p:cNvSpPr txBox="1"/>
          <p:nvPr/>
        </p:nvSpPr>
        <p:spPr>
          <a:xfrm>
            <a:off x="17583" y="821174"/>
            <a:ext cx="6168682" cy="461665"/>
          </a:xfrm>
          <a:prstGeom prst="rect">
            <a:avLst/>
          </a:prstGeom>
          <a:noFill/>
        </p:spPr>
        <p:txBody>
          <a:bodyPr wrap="square">
            <a:spAutoFit/>
          </a:bodyPr>
          <a:lstStyle/>
          <a:p>
            <a:r>
              <a:rPr lang="en-US" sz="2400" b="1" i="0" dirty="0">
                <a:solidFill>
                  <a:srgbClr val="207246"/>
                </a:solidFill>
                <a:effectLst/>
                <a:latin typeface="Cambria" panose="02040503050406030204" pitchFamily="18" charset="0"/>
                <a:ea typeface="Cambria" panose="02040503050406030204" pitchFamily="18" charset="0"/>
              </a:rPr>
              <a:t>Encryption</a:t>
            </a:r>
            <a:endParaRPr lang="en-US" sz="2400" dirty="0">
              <a:solidFill>
                <a:srgbClr val="207246"/>
              </a:solidFill>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1BA0A1D5-7FBA-6FEB-97B4-4662F2A1D153}"/>
              </a:ext>
            </a:extLst>
          </p:cNvPr>
          <p:cNvSpPr txBox="1"/>
          <p:nvPr/>
        </p:nvSpPr>
        <p:spPr>
          <a:xfrm>
            <a:off x="182880" y="1385053"/>
            <a:ext cx="11816862" cy="2343590"/>
          </a:xfrm>
          <a:prstGeom prst="rect">
            <a:avLst/>
          </a:prstGeom>
          <a:noFill/>
        </p:spPr>
        <p:txBody>
          <a:bodyPr wrap="square">
            <a:spAutoFit/>
          </a:bodyPr>
          <a:lstStyle/>
          <a:p>
            <a:pPr algn="just" fontAlgn="base">
              <a:lnSpc>
                <a:spcPct val="150000"/>
              </a:lnSpc>
              <a:buFont typeface="Arial" panose="020B0604020202020204" pitchFamily="34" charset="0"/>
              <a:buChar char="•"/>
            </a:pPr>
            <a:r>
              <a:rPr lang="en-US" sz="2000" b="0" i="0" dirty="0">
                <a:solidFill>
                  <a:srgbClr val="273239"/>
                </a:solidFill>
                <a:effectLst/>
                <a:latin typeface="Cambria" panose="02040503050406030204" pitchFamily="18" charset="0"/>
                <a:ea typeface="Cambria" panose="02040503050406030204" pitchFamily="18" charset="0"/>
              </a:rPr>
              <a:t>In the rail fence cipher, the plain-text is written downwards and diagonally on successive rails of an imaginary fence.</a:t>
            </a:r>
          </a:p>
          <a:p>
            <a:pPr algn="just" fontAlgn="base">
              <a:lnSpc>
                <a:spcPct val="150000"/>
              </a:lnSpc>
              <a:buFont typeface="Arial" panose="020B0604020202020204" pitchFamily="34" charset="0"/>
              <a:buChar char="•"/>
            </a:pPr>
            <a:r>
              <a:rPr lang="en-US" sz="2000" b="0" i="0" dirty="0">
                <a:solidFill>
                  <a:srgbClr val="273239"/>
                </a:solidFill>
                <a:effectLst/>
                <a:latin typeface="Cambria" panose="02040503050406030204" pitchFamily="18" charset="0"/>
                <a:ea typeface="Cambria" panose="02040503050406030204" pitchFamily="18" charset="0"/>
              </a:rPr>
              <a:t>When we reach the bottom rail, we traverse upwards moving diagonally, after reaching the top rail, the direction is changed again. Thus the alphabets of the message are written in a zig-zag manner.</a:t>
            </a:r>
          </a:p>
          <a:p>
            <a:pPr algn="just" fontAlgn="base">
              <a:lnSpc>
                <a:spcPct val="150000"/>
              </a:lnSpc>
              <a:buFont typeface="Arial" panose="020B0604020202020204" pitchFamily="34" charset="0"/>
              <a:buChar char="•"/>
            </a:pPr>
            <a:r>
              <a:rPr lang="en-US" sz="2000" b="0" i="0" dirty="0">
                <a:solidFill>
                  <a:srgbClr val="273239"/>
                </a:solidFill>
                <a:effectLst/>
                <a:latin typeface="Cambria" panose="02040503050406030204" pitchFamily="18" charset="0"/>
                <a:ea typeface="Cambria" panose="02040503050406030204" pitchFamily="18" charset="0"/>
              </a:rPr>
              <a:t>After each alphabet has been written, the individual rows are combined to obtain the cipher-text.</a:t>
            </a:r>
          </a:p>
        </p:txBody>
      </p:sp>
      <p:graphicFrame>
        <p:nvGraphicFramePr>
          <p:cNvPr id="9" name="Table 7">
            <a:extLst>
              <a:ext uri="{FF2B5EF4-FFF2-40B4-BE49-F238E27FC236}">
                <a16:creationId xmlns:a16="http://schemas.microsoft.com/office/drawing/2014/main" id="{FF302D8E-6626-587D-E18C-3968A3305D36}"/>
              </a:ext>
            </a:extLst>
          </p:cNvPr>
          <p:cNvGraphicFramePr>
            <a:graphicFrameLocks noGrp="1"/>
          </p:cNvGraphicFramePr>
          <p:nvPr>
            <p:extLst>
              <p:ext uri="{D42A27DB-BD31-4B8C-83A1-F6EECF244321}">
                <p14:modId xmlns:p14="http://schemas.microsoft.com/office/powerpoint/2010/main" val="3723711184"/>
              </p:ext>
            </p:extLst>
          </p:nvPr>
        </p:nvGraphicFramePr>
        <p:xfrm>
          <a:off x="8044715" y="4264669"/>
          <a:ext cx="3903447" cy="1510711"/>
        </p:xfrm>
        <a:graphic>
          <a:graphicData uri="http://schemas.openxmlformats.org/drawingml/2006/table">
            <a:tbl>
              <a:tblPr firstRow="1" bandRow="1">
                <a:tableStyleId>{08FB837D-C827-4EFA-A057-4D05807E0F7C}</a:tableStyleId>
              </a:tblPr>
              <a:tblGrid>
                <a:gridCol w="761662">
                  <a:extLst>
                    <a:ext uri="{9D8B030D-6E8A-4147-A177-3AD203B41FA5}">
                      <a16:colId xmlns:a16="http://schemas.microsoft.com/office/drawing/2014/main" val="1060749781"/>
                    </a:ext>
                  </a:extLst>
                </a:gridCol>
                <a:gridCol w="745588">
                  <a:extLst>
                    <a:ext uri="{9D8B030D-6E8A-4147-A177-3AD203B41FA5}">
                      <a16:colId xmlns:a16="http://schemas.microsoft.com/office/drawing/2014/main" val="2151375048"/>
                    </a:ext>
                  </a:extLst>
                </a:gridCol>
                <a:gridCol w="773723">
                  <a:extLst>
                    <a:ext uri="{9D8B030D-6E8A-4147-A177-3AD203B41FA5}">
                      <a16:colId xmlns:a16="http://schemas.microsoft.com/office/drawing/2014/main" val="2017493855"/>
                    </a:ext>
                  </a:extLst>
                </a:gridCol>
                <a:gridCol w="759656">
                  <a:extLst>
                    <a:ext uri="{9D8B030D-6E8A-4147-A177-3AD203B41FA5}">
                      <a16:colId xmlns:a16="http://schemas.microsoft.com/office/drawing/2014/main" val="3401577453"/>
                    </a:ext>
                  </a:extLst>
                </a:gridCol>
                <a:gridCol w="862818">
                  <a:extLst>
                    <a:ext uri="{9D8B030D-6E8A-4147-A177-3AD203B41FA5}">
                      <a16:colId xmlns:a16="http://schemas.microsoft.com/office/drawing/2014/main" val="4168115773"/>
                    </a:ext>
                  </a:extLst>
                </a:gridCol>
              </a:tblGrid>
              <a:tr h="554108">
                <a:tc>
                  <a:txBody>
                    <a:bodyPr/>
                    <a:lstStyle/>
                    <a:p>
                      <a:pPr algn="ctr"/>
                      <a:r>
                        <a:rPr lang="en-US" sz="2400" b="1" dirty="0">
                          <a:solidFill>
                            <a:schemeClr val="tx1"/>
                          </a:solidFill>
                          <a:latin typeface="Cambria" panose="02040503050406030204" pitchFamily="18" charset="0"/>
                          <a:ea typeface="Cambria" panose="02040503050406030204" pitchFamily="18"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2400" b="1"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2400" b="1"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2400" b="1" dirty="0">
                        <a:solidFill>
                          <a:schemeClr val="tx1"/>
                        </a:solidFill>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solidFill>
                            <a:schemeClr val="tx1"/>
                          </a:solidFill>
                          <a:latin typeface="Cambria" panose="02040503050406030204" pitchFamily="18" charset="0"/>
                          <a:ea typeface="Cambria" panose="02040503050406030204" pitchFamily="18"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00377939"/>
                  </a:ext>
                </a:extLst>
              </a:tr>
              <a:tr h="464233">
                <a:tc>
                  <a:txBody>
                    <a:bodyPr/>
                    <a:lstStyle/>
                    <a:p>
                      <a:pPr algn="ctr"/>
                      <a:endParaRPr lang="en-US" sz="2400" b="1"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2400" b="1"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2400" b="1"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024383305"/>
                  </a:ext>
                </a:extLst>
              </a:tr>
              <a:tr h="492370">
                <a:tc>
                  <a:txBody>
                    <a:bodyPr/>
                    <a:lstStyle/>
                    <a:p>
                      <a:pPr algn="ctr"/>
                      <a:endParaRPr lang="en-US" sz="2400" b="1"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2400" b="1"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US" sz="2400" b="1" dirty="0">
                          <a:latin typeface="Cambria" panose="02040503050406030204" pitchFamily="18" charset="0"/>
                          <a:ea typeface="Cambria" panose="02040503050406030204" pitchFamily="18"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2400" b="1"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US" sz="2400" b="1" dirty="0">
                        <a:latin typeface="Cambria" panose="02040503050406030204" pitchFamily="18" charset="0"/>
                        <a:ea typeface="Cambria"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1522138224"/>
                  </a:ext>
                </a:extLst>
              </a:tr>
            </a:tbl>
          </a:graphicData>
        </a:graphic>
      </p:graphicFrame>
      <p:sp>
        <p:nvSpPr>
          <p:cNvPr id="10" name="TextBox 9">
            <a:extLst>
              <a:ext uri="{FF2B5EF4-FFF2-40B4-BE49-F238E27FC236}">
                <a16:creationId xmlns:a16="http://schemas.microsoft.com/office/drawing/2014/main" id="{0FCAC687-910F-D9D3-7840-5B17D7550759}"/>
              </a:ext>
            </a:extLst>
          </p:cNvPr>
          <p:cNvSpPr txBox="1"/>
          <p:nvPr/>
        </p:nvSpPr>
        <p:spPr>
          <a:xfrm>
            <a:off x="351692" y="4264669"/>
            <a:ext cx="2934393" cy="1200329"/>
          </a:xfrm>
          <a:prstGeom prst="rect">
            <a:avLst/>
          </a:prstGeom>
          <a:noFill/>
        </p:spPr>
        <p:txBody>
          <a:bodyPr wrap="none" rtlCol="0">
            <a:spAutoFit/>
          </a:bodyPr>
          <a:lstStyle/>
          <a:p>
            <a:r>
              <a:rPr lang="en-US" sz="2400" b="1" dirty="0">
                <a:solidFill>
                  <a:srgbClr val="207246"/>
                </a:solidFill>
                <a:latin typeface="Cambria" panose="02040503050406030204" pitchFamily="18" charset="0"/>
                <a:ea typeface="Cambria" panose="02040503050406030204" pitchFamily="18" charset="0"/>
              </a:rPr>
              <a:t>Plain Text: IMRAN</a:t>
            </a:r>
          </a:p>
          <a:p>
            <a:r>
              <a:rPr lang="en-US" sz="2400" b="1" dirty="0">
                <a:solidFill>
                  <a:srgbClr val="207246"/>
                </a:solidFill>
                <a:latin typeface="Cambria" panose="02040503050406030204" pitchFamily="18" charset="0"/>
                <a:ea typeface="Cambria" panose="02040503050406030204" pitchFamily="18" charset="0"/>
              </a:rPr>
              <a:t>Depth/key: 3</a:t>
            </a:r>
          </a:p>
          <a:p>
            <a:r>
              <a:rPr lang="en-US" sz="2400" b="1" dirty="0">
                <a:solidFill>
                  <a:srgbClr val="207246"/>
                </a:solidFill>
                <a:latin typeface="Cambria" panose="02040503050406030204" pitchFamily="18" charset="0"/>
                <a:ea typeface="Cambria" panose="02040503050406030204" pitchFamily="18" charset="0"/>
              </a:rPr>
              <a:t>Cipher Text: INMAR</a:t>
            </a:r>
          </a:p>
        </p:txBody>
      </p:sp>
    </p:spTree>
    <p:extLst>
      <p:ext uri="{BB962C8B-B14F-4D97-AF65-F5344CB8AC3E}">
        <p14:creationId xmlns:p14="http://schemas.microsoft.com/office/powerpoint/2010/main" val="1217820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
            <a:extLst>
              <a:ext uri="{FF2B5EF4-FFF2-40B4-BE49-F238E27FC236}">
                <a16:creationId xmlns:a16="http://schemas.microsoft.com/office/drawing/2014/main" id="{2A4DDBD8-2BF6-F3EA-0DFD-EB327D179365}"/>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148F5204-2A17-23E0-51AD-12EA530F50F8}"/>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844063"/>
            <a:ext cx="12192000" cy="4867420"/>
          </a:xfrm>
          <a:prstGeom prst="rect">
            <a:avLst/>
          </a:prstGeom>
        </p:spPr>
      </p:pic>
      <p:sp>
        <p:nvSpPr>
          <p:cNvPr id="8" name="Rectangle: Rounded Corners 7">
            <a:extLst>
              <a:ext uri="{FF2B5EF4-FFF2-40B4-BE49-F238E27FC236}">
                <a16:creationId xmlns:a16="http://schemas.microsoft.com/office/drawing/2014/main" id="{472CA739-A58D-08A1-2784-F213345FF768}"/>
              </a:ext>
            </a:extLst>
          </p:cNvPr>
          <p:cNvSpPr/>
          <p:nvPr/>
        </p:nvSpPr>
        <p:spPr>
          <a:xfrm>
            <a:off x="1702191" y="5764235"/>
            <a:ext cx="1702190" cy="555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Cambria" panose="02040503050406030204" pitchFamily="18" charset="0"/>
                <a:ea typeface="Cambria" panose="02040503050406030204" pitchFamily="18" charset="0"/>
              </a:rPr>
              <a:t>Block A</a:t>
            </a:r>
          </a:p>
        </p:txBody>
      </p:sp>
      <p:sp>
        <p:nvSpPr>
          <p:cNvPr id="9" name="Rectangle: Rounded Corners 8">
            <a:extLst>
              <a:ext uri="{FF2B5EF4-FFF2-40B4-BE49-F238E27FC236}">
                <a16:creationId xmlns:a16="http://schemas.microsoft.com/office/drawing/2014/main" id="{77BF7A78-9CA6-A92C-4FF2-95F6E78BBD2F}"/>
              </a:ext>
            </a:extLst>
          </p:cNvPr>
          <p:cNvSpPr/>
          <p:nvPr/>
        </p:nvSpPr>
        <p:spPr>
          <a:xfrm>
            <a:off x="4991689" y="5775957"/>
            <a:ext cx="1702190" cy="555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Cambria" panose="02040503050406030204" pitchFamily="18" charset="0"/>
                <a:ea typeface="Cambria" panose="02040503050406030204" pitchFamily="18" charset="0"/>
              </a:rPr>
              <a:t>Block B</a:t>
            </a:r>
          </a:p>
        </p:txBody>
      </p:sp>
      <p:sp>
        <p:nvSpPr>
          <p:cNvPr id="10" name="Rectangle: Rounded Corners 9">
            <a:extLst>
              <a:ext uri="{FF2B5EF4-FFF2-40B4-BE49-F238E27FC236}">
                <a16:creationId xmlns:a16="http://schemas.microsoft.com/office/drawing/2014/main" id="{5F202DFD-27F6-9F82-C60F-BEB8BF0F6201}"/>
              </a:ext>
            </a:extLst>
          </p:cNvPr>
          <p:cNvSpPr/>
          <p:nvPr/>
        </p:nvSpPr>
        <p:spPr>
          <a:xfrm>
            <a:off x="9758294" y="5787681"/>
            <a:ext cx="1702190" cy="555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00"/>
                </a:solidFill>
                <a:latin typeface="Cambria" panose="02040503050406030204" pitchFamily="18" charset="0"/>
                <a:ea typeface="Cambria" panose="02040503050406030204" pitchFamily="18" charset="0"/>
              </a:rPr>
              <a:t>Block C</a:t>
            </a:r>
          </a:p>
        </p:txBody>
      </p:sp>
    </p:spTree>
    <p:extLst>
      <p:ext uri="{BB962C8B-B14F-4D97-AF65-F5344CB8AC3E}">
        <p14:creationId xmlns:p14="http://schemas.microsoft.com/office/powerpoint/2010/main" val="3699565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23E6E-7400-2462-8083-A444FC05762B}"/>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806299"/>
            <a:ext cx="12192000" cy="5398634"/>
          </a:xfrm>
          <a:prstGeom prst="rect">
            <a:avLst/>
          </a:prstGeom>
        </p:spPr>
      </p:pic>
      <p:pic>
        <p:nvPicPr>
          <p:cNvPr id="5" name="Picture 4">
            <a:extLst>
              <a:ext uri="{FF2B5EF4-FFF2-40B4-BE49-F238E27FC236}">
                <a16:creationId xmlns:a16="http://schemas.microsoft.com/office/drawing/2014/main" id="{54A01396-DCA5-50B0-499F-91723A3621FC}"/>
              </a:ext>
            </a:extLst>
          </p:cNvPr>
          <p:cNvPicPr>
            <a:picLocks noChangeAspect="1"/>
          </p:cNvPicPr>
          <p:nvPr/>
        </p:nvPicPr>
        <p:blipFill>
          <a:blip r:embed="rId3">
            <a:duotone>
              <a:prstClr val="black"/>
              <a:schemeClr val="accent2">
                <a:tint val="45000"/>
                <a:satMod val="400000"/>
              </a:schemeClr>
            </a:duotone>
          </a:blip>
          <a:stretch>
            <a:fillRect/>
          </a:stretch>
        </p:blipFill>
        <p:spPr>
          <a:xfrm>
            <a:off x="7411359" y="6190865"/>
            <a:ext cx="4335163" cy="392814"/>
          </a:xfrm>
          <a:prstGeom prst="rect">
            <a:avLst/>
          </a:prstGeom>
        </p:spPr>
      </p:pic>
      <p:sp>
        <p:nvSpPr>
          <p:cNvPr id="6" name="Rounded Rectangle 5">
            <a:extLst>
              <a:ext uri="{FF2B5EF4-FFF2-40B4-BE49-F238E27FC236}">
                <a16:creationId xmlns:a16="http://schemas.microsoft.com/office/drawing/2014/main" id="{1B3FB614-718C-D6A0-0552-855F7D5351A6}"/>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49470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C45D6-7E05-C288-88AC-B85A627885B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8184"/>
          <a:stretch/>
        </p:blipFill>
        <p:spPr>
          <a:xfrm>
            <a:off x="0" y="829994"/>
            <a:ext cx="12192000" cy="5725550"/>
          </a:xfrm>
          <a:prstGeom prst="rect">
            <a:avLst/>
          </a:prstGeom>
        </p:spPr>
      </p:pic>
      <p:sp>
        <p:nvSpPr>
          <p:cNvPr id="4" name="Rounded Rectangle 5">
            <a:extLst>
              <a:ext uri="{FF2B5EF4-FFF2-40B4-BE49-F238E27FC236}">
                <a16:creationId xmlns:a16="http://schemas.microsoft.com/office/drawing/2014/main" id="{8AC86203-0E5A-628B-48F6-0D7CD66C1E2D}"/>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92927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1431D-7BBE-08C0-A2E1-92B83EE775A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10340"/>
          <a:stretch/>
        </p:blipFill>
        <p:spPr>
          <a:xfrm>
            <a:off x="0" y="759655"/>
            <a:ext cx="12192000" cy="5824026"/>
          </a:xfrm>
          <a:prstGeom prst="rect">
            <a:avLst/>
          </a:prstGeom>
        </p:spPr>
      </p:pic>
      <p:sp>
        <p:nvSpPr>
          <p:cNvPr id="4" name="Rounded Rectangle 5">
            <a:extLst>
              <a:ext uri="{FF2B5EF4-FFF2-40B4-BE49-F238E27FC236}">
                <a16:creationId xmlns:a16="http://schemas.microsoft.com/office/drawing/2014/main" id="{3A3AF1D2-F606-9592-DCF3-55EBA0413EC0}"/>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13662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ADA98F-E364-E181-464C-8EC4CFC1CE86}"/>
              </a:ext>
            </a:extLst>
          </p:cNvPr>
          <p:cNvPicPr>
            <a:picLocks noChangeAspect="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t="7980"/>
          <a:stretch/>
        </p:blipFill>
        <p:spPr>
          <a:xfrm>
            <a:off x="0" y="801858"/>
            <a:ext cx="12192000" cy="5809957"/>
          </a:xfrm>
          <a:prstGeom prst="rect">
            <a:avLst/>
          </a:prstGeom>
        </p:spPr>
      </p:pic>
      <p:sp>
        <p:nvSpPr>
          <p:cNvPr id="6" name="Rounded Rectangle 5">
            <a:extLst>
              <a:ext uri="{FF2B5EF4-FFF2-40B4-BE49-F238E27FC236}">
                <a16:creationId xmlns:a16="http://schemas.microsoft.com/office/drawing/2014/main" id="{14355046-E3ED-BD9C-B82D-ED870851F235}"/>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7537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E585C83A-996E-1272-81E6-4502FB15D0EA}"/>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FF675032-9375-395C-CB51-34B5F0A96F7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111347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EF624E-3ED8-C693-FA52-54C830AC48D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18308" b="30658"/>
          <a:stretch/>
        </p:blipFill>
        <p:spPr>
          <a:xfrm>
            <a:off x="98474" y="873870"/>
            <a:ext cx="9959926" cy="4753207"/>
          </a:xfrm>
          <a:prstGeom prst="rect">
            <a:avLst/>
          </a:prstGeom>
        </p:spPr>
      </p:pic>
      <p:pic>
        <p:nvPicPr>
          <p:cNvPr id="5" name="Picture 4">
            <a:extLst>
              <a:ext uri="{FF2B5EF4-FFF2-40B4-BE49-F238E27FC236}">
                <a16:creationId xmlns:a16="http://schemas.microsoft.com/office/drawing/2014/main" id="{49CB066C-383A-79A7-9633-F814A2D049D3}"/>
              </a:ext>
            </a:extLst>
          </p:cNvPr>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l="78231" t="12724" r="807" b="59594"/>
          <a:stretch/>
        </p:blipFill>
        <p:spPr>
          <a:xfrm>
            <a:off x="8581291" y="1830473"/>
            <a:ext cx="2954217" cy="2193402"/>
          </a:xfrm>
          <a:prstGeom prst="rect">
            <a:avLst/>
          </a:prstGeom>
        </p:spPr>
      </p:pic>
      <p:sp>
        <p:nvSpPr>
          <p:cNvPr id="6" name="Rounded Rectangle 5">
            <a:extLst>
              <a:ext uri="{FF2B5EF4-FFF2-40B4-BE49-F238E27FC236}">
                <a16:creationId xmlns:a16="http://schemas.microsoft.com/office/drawing/2014/main" id="{CCB417F6-5437-D5D0-E539-EBA4735A1C2C}"/>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32060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SA Encryption in Discrete Mathematics">
            <a:extLst>
              <a:ext uri="{FF2B5EF4-FFF2-40B4-BE49-F238E27FC236}">
                <a16:creationId xmlns:a16="http://schemas.microsoft.com/office/drawing/2014/main" id="{1092724B-CFBC-2ECA-FD2F-80C44A589EA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291840" y="908642"/>
            <a:ext cx="5343159" cy="5040716"/>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5">
            <a:extLst>
              <a:ext uri="{FF2B5EF4-FFF2-40B4-BE49-F238E27FC236}">
                <a16:creationId xmlns:a16="http://schemas.microsoft.com/office/drawing/2014/main" id="{97E72FF6-EEEF-FF81-38B9-1BAC5C67DE21}"/>
              </a:ext>
            </a:extLst>
          </p:cNvPr>
          <p:cNvSpPr>
            <a:spLocks noChangeArrowheads="1"/>
          </p:cNvSpPr>
          <p:nvPr/>
        </p:nvSpPr>
        <p:spPr bwMode="auto">
          <a:xfrm>
            <a:off x="-70" y="0"/>
            <a:ext cx="2053953"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marL="9525" algn="ctr">
              <a:spcBef>
                <a:spcPts val="75"/>
              </a:spcBef>
              <a:buNone/>
            </a:pPr>
            <a:r>
              <a:rPr lang="en-US" sz="2600" b="1" spc="-4" dirty="0">
                <a:solidFill>
                  <a:srgbClr val="FFFF00"/>
                </a:solidFill>
                <a:latin typeface="Cambria" panose="02040503050406030204" pitchFamily="18" charset="0"/>
                <a:ea typeface="Cambria" panose="02040503050406030204" pitchFamily="18" charset="0"/>
                <a:cs typeface="Carlito"/>
              </a:rPr>
              <a:t>Encryption </a:t>
            </a:r>
          </a:p>
        </p:txBody>
      </p:sp>
    </p:spTree>
    <p:extLst>
      <p:ext uri="{BB962C8B-B14F-4D97-AF65-F5344CB8AC3E}">
        <p14:creationId xmlns:p14="http://schemas.microsoft.com/office/powerpoint/2010/main" val="1259375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634C7-EF2D-AB54-C955-9E813A7D908B}"/>
              </a:ext>
            </a:extLst>
          </p:cNvPr>
          <p:cNvPicPr>
            <a:picLocks noChangeAspect="1"/>
          </p:cNvPicPr>
          <p:nvPr/>
        </p:nvPicPr>
        <p:blipFill rotWithShape="1">
          <a:blip r:embed="rId2">
            <a:extLst>
              <a:ext uri="{28A0092B-C50C-407E-A947-70E740481C1C}">
                <a14:useLocalDpi xmlns:a14="http://schemas.microsoft.com/office/drawing/2010/main" val="0"/>
              </a:ext>
            </a:extLst>
          </a:blip>
          <a:srcRect r="13577" b="-24"/>
          <a:stretch/>
        </p:blipFill>
        <p:spPr>
          <a:xfrm>
            <a:off x="0" y="801857"/>
            <a:ext cx="12192000" cy="5753687"/>
          </a:xfrm>
          <a:prstGeom prst="rect">
            <a:avLst/>
          </a:prstGeom>
        </p:spPr>
      </p:pic>
      <p:sp>
        <p:nvSpPr>
          <p:cNvPr id="4" name="Rounded Rectangle 5">
            <a:extLst>
              <a:ext uri="{FF2B5EF4-FFF2-40B4-BE49-F238E27FC236}">
                <a16:creationId xmlns:a16="http://schemas.microsoft.com/office/drawing/2014/main" id="{3E456DEF-BCD8-C4F5-4047-D6A6BE12BEC5}"/>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33482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E175EB-9D70-FF6E-5E31-AB1B1351C98E}"/>
              </a:ext>
            </a:extLst>
          </p:cNvPr>
          <p:cNvPicPr>
            <a:picLocks noChangeAspect="1"/>
          </p:cNvPicPr>
          <p:nvPr/>
        </p:nvPicPr>
        <p:blipFill rotWithShape="1">
          <a:blip r:embed="rId2">
            <a:extLst>
              <a:ext uri="{28A0092B-C50C-407E-A947-70E740481C1C}">
                <a14:useLocalDpi xmlns:a14="http://schemas.microsoft.com/office/drawing/2010/main" val="0"/>
              </a:ext>
            </a:extLst>
          </a:blip>
          <a:srcRect b="10340"/>
          <a:stretch/>
        </p:blipFill>
        <p:spPr>
          <a:xfrm>
            <a:off x="0" y="787791"/>
            <a:ext cx="12192000" cy="5714163"/>
          </a:xfrm>
          <a:prstGeom prst="rect">
            <a:avLst/>
          </a:prstGeom>
        </p:spPr>
      </p:pic>
      <p:sp>
        <p:nvSpPr>
          <p:cNvPr id="4" name="Rounded Rectangle 5">
            <a:extLst>
              <a:ext uri="{FF2B5EF4-FFF2-40B4-BE49-F238E27FC236}">
                <a16:creationId xmlns:a16="http://schemas.microsoft.com/office/drawing/2014/main" id="{B9A27474-53D7-831F-8F8E-F88923B38C29}"/>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73228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A802AD-9FF5-8A05-33C8-6D96D44C91F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r="1923" b="8492"/>
          <a:stretch/>
        </p:blipFill>
        <p:spPr>
          <a:xfrm>
            <a:off x="0" y="801858"/>
            <a:ext cx="12192000" cy="5795890"/>
          </a:xfrm>
          <a:prstGeom prst="rect">
            <a:avLst/>
          </a:prstGeom>
        </p:spPr>
      </p:pic>
      <p:sp>
        <p:nvSpPr>
          <p:cNvPr id="4" name="Rounded Rectangle 5">
            <a:extLst>
              <a:ext uri="{FF2B5EF4-FFF2-40B4-BE49-F238E27FC236}">
                <a16:creationId xmlns:a16="http://schemas.microsoft.com/office/drawing/2014/main" id="{3476E99B-5C9F-36CE-D339-F35BAF66856A}"/>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84565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
            <a:extLst>
              <a:ext uri="{FF2B5EF4-FFF2-40B4-BE49-F238E27FC236}">
                <a16:creationId xmlns:a16="http://schemas.microsoft.com/office/drawing/2014/main" id="{34D13BC0-C3E3-D9B9-32FD-82DA04276B58}"/>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8923238C-F136-EF93-7A3D-5EC3948872FB}"/>
              </a:ext>
            </a:extLst>
          </p:cNvPr>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787791"/>
            <a:ext cx="12192000" cy="5795889"/>
          </a:xfrm>
          <a:prstGeom prst="rect">
            <a:avLst/>
          </a:prstGeom>
        </p:spPr>
      </p:pic>
    </p:spTree>
    <p:extLst>
      <p:ext uri="{BB962C8B-B14F-4D97-AF65-F5344CB8AC3E}">
        <p14:creationId xmlns:p14="http://schemas.microsoft.com/office/powerpoint/2010/main" val="444907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7F07CE-942C-2F3F-2124-2EF312A8EA98}"/>
              </a:ext>
            </a:extLst>
          </p:cNvPr>
          <p:cNvPicPr>
            <a:picLocks noChangeAspect="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9314"/>
          <a:stretch/>
        </p:blipFill>
        <p:spPr>
          <a:xfrm>
            <a:off x="0" y="787791"/>
            <a:ext cx="12192000" cy="5795889"/>
          </a:xfrm>
          <a:prstGeom prst="rect">
            <a:avLst/>
          </a:prstGeom>
        </p:spPr>
      </p:pic>
      <p:sp>
        <p:nvSpPr>
          <p:cNvPr id="4" name="Rounded Rectangle 5">
            <a:extLst>
              <a:ext uri="{FF2B5EF4-FFF2-40B4-BE49-F238E27FC236}">
                <a16:creationId xmlns:a16="http://schemas.microsoft.com/office/drawing/2014/main" id="{42052D73-E261-C45F-2A13-15EFCFDB747B}"/>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69791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BD248-CB63-6B22-8BF9-C930812D4189}"/>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0" y="675250"/>
            <a:ext cx="12192000" cy="5950634"/>
          </a:xfrm>
          <a:prstGeom prst="rect">
            <a:avLst/>
          </a:prstGeom>
        </p:spPr>
      </p:pic>
      <p:sp>
        <p:nvSpPr>
          <p:cNvPr id="4" name="Rounded Rectangle 5">
            <a:extLst>
              <a:ext uri="{FF2B5EF4-FFF2-40B4-BE49-F238E27FC236}">
                <a16:creationId xmlns:a16="http://schemas.microsoft.com/office/drawing/2014/main" id="{B1D2C514-FDE5-C8C5-BA1A-E7445F86ED46}"/>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98975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0CA75D-C715-E278-FFE8-9D692694DA6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6052"/>
          <a:stretch/>
        </p:blipFill>
        <p:spPr>
          <a:xfrm>
            <a:off x="0" y="759655"/>
            <a:ext cx="12192000" cy="5838093"/>
          </a:xfrm>
          <a:prstGeom prst="rect">
            <a:avLst/>
          </a:prstGeom>
        </p:spPr>
      </p:pic>
      <p:sp>
        <p:nvSpPr>
          <p:cNvPr id="4" name="Rounded Rectangle 5">
            <a:extLst>
              <a:ext uri="{FF2B5EF4-FFF2-40B4-BE49-F238E27FC236}">
                <a16:creationId xmlns:a16="http://schemas.microsoft.com/office/drawing/2014/main" id="{FC4D5358-CE37-7C8F-A9EB-826FDED967E5}"/>
              </a:ext>
            </a:extLst>
          </p:cNvPr>
          <p:cNvSpPr>
            <a:spLocks noChangeArrowheads="1"/>
          </p:cNvSpPr>
          <p:nvPr/>
        </p:nvSpPr>
        <p:spPr bwMode="auto">
          <a:xfrm>
            <a:off x="-71" y="0"/>
            <a:ext cx="4487665"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a:buNone/>
            </a:pPr>
            <a:r>
              <a:rPr lang="en-US" altLang="en-US" b="1" dirty="0">
                <a:solidFill>
                  <a:srgbClr val="FFFF00"/>
                </a:solidFill>
                <a:latin typeface="Cambria" panose="02040503050406030204" pitchFamily="18" charset="0"/>
                <a:ea typeface="Cambria" panose="02040503050406030204" pitchFamily="18" charset="0"/>
              </a:rPr>
              <a:t>Data Encryption Standard</a:t>
            </a:r>
          </a:p>
          <a:p>
            <a:pPr>
              <a:buNone/>
            </a:pPr>
            <a:endParaRPr lang="en-US" altLang="en-US" b="1" dirty="0">
              <a:solidFill>
                <a:srgbClr val="FFFF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47325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7" name="Rounded Rectangle 5">
            <a:extLst>
              <a:ext uri="{FF2B5EF4-FFF2-40B4-BE49-F238E27FC236}">
                <a16:creationId xmlns:a16="http://schemas.microsoft.com/office/drawing/2014/main" id="{8D141E24-E510-B4CE-A676-A08303A35FBE}"/>
              </a:ext>
            </a:extLst>
          </p:cNvPr>
          <p:cNvSpPr>
            <a:spLocks noChangeArrowheads="1"/>
          </p:cNvSpPr>
          <p:nvPr/>
        </p:nvSpPr>
        <p:spPr bwMode="auto">
          <a:xfrm>
            <a:off x="-71" y="0"/>
            <a:ext cx="8623566"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The encryption model (for a symmetric-key cipher)</a:t>
            </a:r>
          </a:p>
        </p:txBody>
      </p:sp>
      <p:pic>
        <p:nvPicPr>
          <p:cNvPr id="8" name="Picture 4" descr="8-02">
            <a:extLst>
              <a:ext uri="{FF2B5EF4-FFF2-40B4-BE49-F238E27FC236}">
                <a16:creationId xmlns:a16="http://schemas.microsoft.com/office/drawing/2014/main" id="{29728411-D558-0485-E3E7-E0D36402CC6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88916" y="944124"/>
            <a:ext cx="9414168" cy="4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649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7172" name="Picture 4" descr="See @Web3Wisdom's Tweet on Twitter / Twitter">
            <a:extLst>
              <a:ext uri="{FF2B5EF4-FFF2-40B4-BE49-F238E27FC236}">
                <a16:creationId xmlns:a16="http://schemas.microsoft.com/office/drawing/2014/main" id="{509878B8-F2C3-6703-9422-93349E1DE14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368255" y="1132870"/>
            <a:ext cx="9455489" cy="4592259"/>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5">
            <a:extLst>
              <a:ext uri="{FF2B5EF4-FFF2-40B4-BE49-F238E27FC236}">
                <a16:creationId xmlns:a16="http://schemas.microsoft.com/office/drawing/2014/main" id="{4FA1AFD6-87D2-BF17-A67A-F9C77F932726}"/>
              </a:ext>
            </a:extLst>
          </p:cNvPr>
          <p:cNvSpPr>
            <a:spLocks noChangeArrowheads="1"/>
          </p:cNvSpPr>
          <p:nvPr/>
        </p:nvSpPr>
        <p:spPr bwMode="auto">
          <a:xfrm>
            <a:off x="-72" y="0"/>
            <a:ext cx="8848649"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The encryption model (for a Asymmetric-key cipher)</a:t>
            </a:r>
          </a:p>
        </p:txBody>
      </p:sp>
    </p:spTree>
    <p:extLst>
      <p:ext uri="{BB962C8B-B14F-4D97-AF65-F5344CB8AC3E}">
        <p14:creationId xmlns:p14="http://schemas.microsoft.com/office/powerpoint/2010/main" val="3594291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BD687F9-3EEE-2DB3-8306-3242CD2BCF37}"/>
              </a:ext>
            </a:extLst>
          </p:cNvPr>
          <p:cNvGraphicFramePr/>
          <p:nvPr>
            <p:extLst>
              <p:ext uri="{D42A27DB-BD31-4B8C-83A1-F6EECF244321}">
                <p14:modId xmlns:p14="http://schemas.microsoft.com/office/powerpoint/2010/main" val="574651145"/>
              </p:ext>
            </p:extLst>
          </p:nvPr>
        </p:nvGraphicFramePr>
        <p:xfrm>
          <a:off x="717453" y="719666"/>
          <a:ext cx="10860258" cy="5273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ounded Rectangle 5">
            <a:extLst>
              <a:ext uri="{FF2B5EF4-FFF2-40B4-BE49-F238E27FC236}">
                <a16:creationId xmlns:a16="http://schemas.microsoft.com/office/drawing/2014/main" id="{783E81A5-6200-504B-355F-DD41DE8E1944}"/>
              </a:ext>
            </a:extLst>
          </p:cNvPr>
          <p:cNvSpPr>
            <a:spLocks noChangeArrowheads="1"/>
          </p:cNvSpPr>
          <p:nvPr/>
        </p:nvSpPr>
        <p:spPr bwMode="auto">
          <a:xfrm>
            <a:off x="-72" y="0"/>
            <a:ext cx="5331727"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Classical Encryption Technique</a:t>
            </a:r>
          </a:p>
        </p:txBody>
      </p:sp>
    </p:spTree>
    <p:extLst>
      <p:ext uri="{BB962C8B-B14F-4D97-AF65-F5344CB8AC3E}">
        <p14:creationId xmlns:p14="http://schemas.microsoft.com/office/powerpoint/2010/main" val="3636639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7D740C7B-70D1-C7B1-91E0-FEAE261B3607}"/>
              </a:ext>
            </a:extLst>
          </p:cNvPr>
          <p:cNvSpPr>
            <a:spLocks noChangeArrowheads="1"/>
          </p:cNvSpPr>
          <p:nvPr/>
        </p:nvSpPr>
        <p:spPr bwMode="auto">
          <a:xfrm>
            <a:off x="-71" y="0"/>
            <a:ext cx="5219186"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Caesar Cipher in Cryptography</a:t>
            </a:r>
          </a:p>
        </p:txBody>
      </p:sp>
      <p:sp>
        <p:nvSpPr>
          <p:cNvPr id="8" name="TextBox 7">
            <a:extLst>
              <a:ext uri="{FF2B5EF4-FFF2-40B4-BE49-F238E27FC236}">
                <a16:creationId xmlns:a16="http://schemas.microsoft.com/office/drawing/2014/main" id="{67A65533-C630-A8FF-3965-37CA93339239}"/>
              </a:ext>
            </a:extLst>
          </p:cNvPr>
          <p:cNvSpPr txBox="1"/>
          <p:nvPr/>
        </p:nvSpPr>
        <p:spPr>
          <a:xfrm>
            <a:off x="0" y="938242"/>
            <a:ext cx="12192000" cy="3170099"/>
          </a:xfrm>
          <a:prstGeom prst="rect">
            <a:avLst/>
          </a:prstGeom>
          <a:noFill/>
        </p:spPr>
        <p:txBody>
          <a:bodyPr wrap="square">
            <a:spAutoFit/>
          </a:bodyPr>
          <a:lstStyle/>
          <a:p>
            <a:pPr algn="just"/>
            <a:r>
              <a:rPr lang="en-US" sz="2000" dirty="0">
                <a:latin typeface="Cambria" panose="02040503050406030204" pitchFamily="18" charset="0"/>
                <a:ea typeface="Cambria" panose="02040503050406030204" pitchFamily="18" charset="0"/>
              </a:rPr>
              <a:t>The Caesar Cipher technique is one of the earliest and simplest methods of encryption technique. It’s simply a type of substitution cipher, i.e., each letter of a given text is replaced by a letter with a fixed number of positions down the alphabet. For example with a shift of 1, A would be replaced by B, B would become C, and so on. The method is apparently named after Julius Caesar, who apparently used it to communicate with his officials. </a:t>
            </a: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Thus to cipher a given text we need an integer value, known as a shift which indicates the number of positions each letter of the text has been moved down. </a:t>
            </a:r>
          </a:p>
          <a:p>
            <a:pPr algn="just"/>
            <a:r>
              <a:rPr lang="en-US" sz="2000" dirty="0">
                <a:latin typeface="Cambria" panose="02040503050406030204" pitchFamily="18" charset="0"/>
                <a:ea typeface="Cambria" panose="02040503050406030204" pitchFamily="18" charset="0"/>
              </a:rPr>
              <a:t>The encryption can be represented using modular arithmetic by first transforming the letters into numbers, according to the scheme, A = 0, B = 1,…, Z = 25. Encryption of a letter by a shift n can be described mathematically as. </a:t>
            </a:r>
          </a:p>
        </p:txBody>
      </p:sp>
      <p:sp>
        <p:nvSpPr>
          <p:cNvPr id="14" name="TextBox 13">
            <a:extLst>
              <a:ext uri="{FF2B5EF4-FFF2-40B4-BE49-F238E27FC236}">
                <a16:creationId xmlns:a16="http://schemas.microsoft.com/office/drawing/2014/main" id="{27026332-6C0E-8100-4C42-9D2F48B9E5F7}"/>
              </a:ext>
            </a:extLst>
          </p:cNvPr>
          <p:cNvSpPr txBox="1"/>
          <p:nvPr/>
        </p:nvSpPr>
        <p:spPr>
          <a:xfrm>
            <a:off x="4304714" y="4563179"/>
            <a:ext cx="6189784" cy="400110"/>
          </a:xfrm>
          <a:prstGeom prst="rect">
            <a:avLst/>
          </a:prstGeom>
          <a:noFill/>
        </p:spPr>
        <p:txBody>
          <a:bodyPr wrap="square">
            <a:spAutoFit/>
          </a:bodyPr>
          <a:lstStyle/>
          <a:p>
            <a:r>
              <a:rPr lang="en-US" sz="2000" dirty="0">
                <a:latin typeface="Cambria" panose="02040503050406030204" pitchFamily="18" charset="0"/>
                <a:ea typeface="Cambria" panose="02040503050406030204" pitchFamily="18" charset="0"/>
              </a:rPr>
              <a:t>(Encryption Phase with shift n)</a:t>
            </a:r>
          </a:p>
        </p:txBody>
      </p:sp>
      <p:sp>
        <p:nvSpPr>
          <p:cNvPr id="18" name="TextBox 17">
            <a:extLst>
              <a:ext uri="{FF2B5EF4-FFF2-40B4-BE49-F238E27FC236}">
                <a16:creationId xmlns:a16="http://schemas.microsoft.com/office/drawing/2014/main" id="{6DE6AA66-EB6A-2529-0AC5-DA1D02F7BCF8}"/>
              </a:ext>
            </a:extLst>
          </p:cNvPr>
          <p:cNvSpPr txBox="1"/>
          <p:nvPr/>
        </p:nvSpPr>
        <p:spPr>
          <a:xfrm>
            <a:off x="4262509" y="5242783"/>
            <a:ext cx="3573195" cy="400110"/>
          </a:xfrm>
          <a:prstGeom prst="rect">
            <a:avLst/>
          </a:prstGeom>
          <a:noFill/>
        </p:spPr>
        <p:txBody>
          <a:bodyPr wrap="square">
            <a:spAutoFit/>
          </a:bodyPr>
          <a:lstStyle/>
          <a:p>
            <a:pPr algn="ctr" fontAlgn="base"/>
            <a:r>
              <a:rPr lang="en-US" sz="2000" b="0" i="0" dirty="0">
                <a:solidFill>
                  <a:srgbClr val="273239"/>
                </a:solidFill>
                <a:effectLst/>
                <a:latin typeface="Cambria" panose="02040503050406030204" pitchFamily="18" charset="0"/>
                <a:ea typeface="Cambria" panose="02040503050406030204" pitchFamily="18" charset="0"/>
              </a:rPr>
              <a:t>(Decryption Phase with shift n)</a:t>
            </a:r>
            <a:endParaRPr lang="en-US" sz="2000" dirty="0">
              <a:latin typeface="Cambria" panose="02040503050406030204" pitchFamily="18" charset="0"/>
              <a:ea typeface="Cambria" panose="02040503050406030204" pitchFamily="18" charset="0"/>
            </a:endParaRPr>
          </a:p>
        </p:txBody>
      </p:sp>
      <p:pic>
        <p:nvPicPr>
          <p:cNvPr id="22" name="Picture 21">
            <a:extLst>
              <a:ext uri="{FF2B5EF4-FFF2-40B4-BE49-F238E27FC236}">
                <a16:creationId xmlns:a16="http://schemas.microsoft.com/office/drawing/2014/main" id="{A2E841EC-CF1F-4067-CDB1-17010F7726C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52693" y="4444206"/>
            <a:ext cx="3709816" cy="617446"/>
          </a:xfrm>
          <a:prstGeom prst="rect">
            <a:avLst/>
          </a:prstGeom>
        </p:spPr>
      </p:pic>
      <p:pic>
        <p:nvPicPr>
          <p:cNvPr id="24" name="Picture 23">
            <a:extLst>
              <a:ext uri="{FF2B5EF4-FFF2-40B4-BE49-F238E27FC236}">
                <a16:creationId xmlns:a16="http://schemas.microsoft.com/office/drawing/2014/main" id="{F401C0A0-F3DF-5702-5142-D085C64B49A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472425" y="5242783"/>
            <a:ext cx="3832290" cy="623445"/>
          </a:xfrm>
          <a:prstGeom prst="rect">
            <a:avLst/>
          </a:prstGeom>
        </p:spPr>
      </p:pic>
    </p:spTree>
    <p:extLst>
      <p:ext uri="{BB962C8B-B14F-4D97-AF65-F5344CB8AC3E}">
        <p14:creationId xmlns:p14="http://schemas.microsoft.com/office/powerpoint/2010/main" val="139562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050" name="Picture 2" descr="Caesar Cipher 3">
            <a:extLst>
              <a:ext uri="{FF2B5EF4-FFF2-40B4-BE49-F238E27FC236}">
                <a16:creationId xmlns:a16="http://schemas.microsoft.com/office/drawing/2014/main" id="{D54AA92A-C1E5-DC3A-1542-769FE708689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640350" y="1206671"/>
            <a:ext cx="8616287" cy="360448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5">
            <a:extLst>
              <a:ext uri="{FF2B5EF4-FFF2-40B4-BE49-F238E27FC236}">
                <a16:creationId xmlns:a16="http://schemas.microsoft.com/office/drawing/2014/main" id="{2BE2A084-24F6-8397-E81D-23B512B00B0E}"/>
              </a:ext>
            </a:extLst>
          </p:cNvPr>
          <p:cNvSpPr>
            <a:spLocks noChangeArrowheads="1"/>
          </p:cNvSpPr>
          <p:nvPr/>
        </p:nvSpPr>
        <p:spPr bwMode="auto">
          <a:xfrm>
            <a:off x="-71" y="0"/>
            <a:ext cx="5219186"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Caesar Cipher in Cryptography</a:t>
            </a:r>
          </a:p>
        </p:txBody>
      </p:sp>
    </p:spTree>
    <p:extLst>
      <p:ext uri="{BB962C8B-B14F-4D97-AF65-F5344CB8AC3E}">
        <p14:creationId xmlns:p14="http://schemas.microsoft.com/office/powerpoint/2010/main" val="4135378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FA4213-75F6-02E6-DE95-E6394CE548BC}"/>
              </a:ext>
            </a:extLst>
          </p:cNvPr>
          <p:cNvSpPr txBox="1"/>
          <p:nvPr/>
        </p:nvSpPr>
        <p:spPr>
          <a:xfrm>
            <a:off x="0" y="789355"/>
            <a:ext cx="12192000" cy="3416320"/>
          </a:xfrm>
          <a:prstGeom prst="rect">
            <a:avLst/>
          </a:prstGeom>
          <a:noFill/>
        </p:spPr>
        <p:txBody>
          <a:bodyPr wrap="square">
            <a:spAutoFit/>
          </a:bodyPr>
          <a:lstStyle/>
          <a:p>
            <a:r>
              <a:rPr lang="en-US" sz="2400" b="1" dirty="0">
                <a:solidFill>
                  <a:srgbClr val="207246"/>
                </a:solidFill>
                <a:latin typeface="Cambria" panose="02040503050406030204" pitchFamily="18" charset="0"/>
                <a:ea typeface="Cambria" panose="02040503050406030204" pitchFamily="18" charset="0"/>
              </a:rPr>
              <a:t>Examples : </a:t>
            </a:r>
          </a:p>
          <a:p>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Text : ABCDEFGHIJKLMNOPQRSTUVWXYZ</a:t>
            </a:r>
          </a:p>
          <a:p>
            <a:r>
              <a:rPr lang="en-US" sz="2400" dirty="0">
                <a:latin typeface="Cambria" panose="02040503050406030204" pitchFamily="18" charset="0"/>
                <a:ea typeface="Cambria" panose="02040503050406030204" pitchFamily="18" charset="0"/>
              </a:rPr>
              <a:t>Shift: 23</a:t>
            </a:r>
          </a:p>
          <a:p>
            <a:r>
              <a:rPr lang="en-US" sz="2400" dirty="0">
                <a:latin typeface="Cambria" panose="02040503050406030204" pitchFamily="18" charset="0"/>
                <a:ea typeface="Cambria" panose="02040503050406030204" pitchFamily="18" charset="0"/>
              </a:rPr>
              <a:t>Cipher: XYZABCDEFGHIJKLMNOPQRSTUVW</a:t>
            </a:r>
          </a:p>
          <a:p>
            <a:endParaRPr lang="en-US" sz="2400" dirty="0">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Text : ATTACKATONCE</a:t>
            </a:r>
          </a:p>
          <a:p>
            <a:r>
              <a:rPr lang="en-US" sz="2400" dirty="0">
                <a:latin typeface="Cambria" panose="02040503050406030204" pitchFamily="18" charset="0"/>
                <a:ea typeface="Cambria" panose="02040503050406030204" pitchFamily="18" charset="0"/>
              </a:rPr>
              <a:t>Shift: 4</a:t>
            </a:r>
          </a:p>
          <a:p>
            <a:r>
              <a:rPr lang="en-US" sz="2400" dirty="0">
                <a:latin typeface="Cambria" panose="02040503050406030204" pitchFamily="18" charset="0"/>
                <a:ea typeface="Cambria" panose="02040503050406030204" pitchFamily="18" charset="0"/>
              </a:rPr>
              <a:t>Cipher: EXXEGOEXSRGI</a:t>
            </a:r>
          </a:p>
        </p:txBody>
      </p:sp>
      <p:sp>
        <p:nvSpPr>
          <p:cNvPr id="6" name="Rounded Rectangle 5">
            <a:extLst>
              <a:ext uri="{FF2B5EF4-FFF2-40B4-BE49-F238E27FC236}">
                <a16:creationId xmlns:a16="http://schemas.microsoft.com/office/drawing/2014/main" id="{9880A800-DE71-29B8-6D8A-F193EB85830B}"/>
              </a:ext>
            </a:extLst>
          </p:cNvPr>
          <p:cNvSpPr>
            <a:spLocks noChangeArrowheads="1"/>
          </p:cNvSpPr>
          <p:nvPr/>
        </p:nvSpPr>
        <p:spPr bwMode="auto">
          <a:xfrm>
            <a:off x="-71" y="0"/>
            <a:ext cx="5219186" cy="649787"/>
          </a:xfrm>
          <a:prstGeom prst="roundRect">
            <a:avLst>
              <a:gd name="adj" fmla="val 16667"/>
            </a:avLst>
          </a:prstGeom>
          <a:solidFill>
            <a:srgbClr val="226A45"/>
          </a:solidFill>
          <a:ln>
            <a:noFill/>
          </a:ln>
          <a:extLst>
            <a:ext uri="{91240B29-F687-4F45-9708-019B960494DF}">
              <a14:hiddenLine xmlns:a14="http://schemas.microsoft.com/office/drawing/2010/main" w="9525" algn="ctr">
                <a:solidFill>
                  <a:srgbClr val="000000"/>
                </a:solidFill>
                <a:round/>
                <a:headEnd/>
                <a:tailEnd/>
              </a14:hiddenLine>
            </a:ext>
          </a:extLst>
        </p:spPr>
        <p:txBody>
          <a:bodyPr lIns="67500" tIns="35100" rIns="67500" bIns="35100"/>
          <a:lstStyle>
            <a:lvl1pPr>
              <a:spcBef>
                <a:spcPct val="20000"/>
              </a:spcBef>
              <a:buClr>
                <a:srgbClr val="0000FF"/>
              </a:buClr>
              <a:buChar char="•"/>
              <a:defRPr kumimoji="1" sz="2800">
                <a:solidFill>
                  <a:schemeClr val="tx1"/>
                </a:solidFill>
                <a:latin typeface="Tahoma" panose="020B0604030504040204" pitchFamily="34" charset="0"/>
              </a:defRPr>
            </a:lvl1pPr>
            <a:lvl2pPr marL="742950" indent="-285750">
              <a:spcBef>
                <a:spcPct val="20000"/>
              </a:spcBef>
              <a:buClr>
                <a:srgbClr val="0000FF"/>
              </a:buClr>
              <a:buChar char="—"/>
              <a:defRPr kumimoji="1" sz="2400">
                <a:solidFill>
                  <a:schemeClr val="tx1"/>
                </a:solidFill>
                <a:latin typeface="Tahoma" panose="020B0604030504040204" pitchFamily="34" charset="0"/>
              </a:defRPr>
            </a:lvl2pPr>
            <a:lvl3pPr marL="1143000" indent="-228600">
              <a:spcBef>
                <a:spcPct val="20000"/>
              </a:spcBef>
              <a:buClr>
                <a:srgbClr val="0000FF"/>
              </a:buClr>
              <a:buChar char="•"/>
              <a:defRPr kumimoji="1" sz="2000">
                <a:solidFill>
                  <a:schemeClr val="tx1"/>
                </a:solidFill>
                <a:latin typeface="Tahoma" panose="020B0604030504040204" pitchFamily="34" charset="0"/>
              </a:defRPr>
            </a:lvl3pPr>
            <a:lvl4pPr marL="1600200" indent="-228600">
              <a:spcBef>
                <a:spcPct val="20000"/>
              </a:spcBef>
              <a:buClr>
                <a:srgbClr val="0000FF"/>
              </a:buClr>
              <a:buChar char="–"/>
              <a:defRPr kumimoji="1" sz="2000">
                <a:solidFill>
                  <a:schemeClr val="tx1"/>
                </a:solidFill>
                <a:latin typeface="Tahoma" panose="020B0604030504040204" pitchFamily="34" charset="0"/>
              </a:defRPr>
            </a:lvl4pPr>
            <a:lvl5pPr marL="2057400" indent="-228600">
              <a:spcBef>
                <a:spcPct val="20000"/>
              </a:spcBef>
              <a:buClr>
                <a:srgbClr val="0000FF"/>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0000FF"/>
              </a:buClr>
              <a:buChar char="•"/>
              <a:defRPr kumimoji="1" sz="2000">
                <a:solidFill>
                  <a:schemeClr val="tx1"/>
                </a:solidFill>
                <a:latin typeface="Tahoma" panose="020B0604030504040204" pitchFamily="34" charset="0"/>
              </a:defRPr>
            </a:lvl9pPr>
          </a:lstStyle>
          <a:p>
            <a:pPr eaLnBrk="1" hangingPunct="1">
              <a:buNone/>
            </a:pPr>
            <a:r>
              <a:rPr lang="en-US" altLang="en-US" b="1" dirty="0">
                <a:solidFill>
                  <a:srgbClr val="FFFF00"/>
                </a:solidFill>
                <a:latin typeface="Cambria" panose="02040503050406030204" pitchFamily="18" charset="0"/>
                <a:ea typeface="Cambria" panose="02040503050406030204" pitchFamily="18" charset="0"/>
              </a:rPr>
              <a:t>Caesar Cipher in Cryptography</a:t>
            </a:r>
          </a:p>
        </p:txBody>
      </p:sp>
    </p:spTree>
    <p:extLst>
      <p:ext uri="{BB962C8B-B14F-4D97-AF65-F5344CB8AC3E}">
        <p14:creationId xmlns:p14="http://schemas.microsoft.com/office/powerpoint/2010/main" val="1876543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2976</TotalTime>
  <Words>929</Words>
  <Application>Microsoft Office PowerPoint</Application>
  <PresentationFormat>Widescreen</PresentationFormat>
  <Paragraphs>204</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Cambria</vt:lpstr>
      <vt:lpstr>Wingdings</vt:lpstr>
      <vt:lpstr>Office Theme</vt:lpstr>
      <vt:lpstr>Bangladesh Army University of Engineering &amp;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IMRAN</dc:creator>
  <cp:lastModifiedBy>Mehedi Hasan Imran</cp:lastModifiedBy>
  <cp:revision>89</cp:revision>
  <dcterms:created xsi:type="dcterms:W3CDTF">2022-08-25T03:00:10Z</dcterms:created>
  <dcterms:modified xsi:type="dcterms:W3CDTF">2023-10-27T15:53:51Z</dcterms:modified>
</cp:coreProperties>
</file>